
<file path=[Content_Types].xml><?xml version="1.0" encoding="utf-8"?>
<Types xmlns="http://schemas.openxmlformats.org/package/2006/content-types">
  <Default Extension="emf" ContentType="image/x-emf"/>
  <Default Extension="jpg" ContentType="image/pn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9" r:id="rId3"/>
    <p:sldId id="891" r:id="rId4"/>
    <p:sldId id="939" r:id="rId5"/>
    <p:sldId id="952" r:id="rId6"/>
    <p:sldId id="941" r:id="rId7"/>
    <p:sldId id="967" r:id="rId8"/>
    <p:sldId id="940" r:id="rId9"/>
    <p:sldId id="957" r:id="rId10"/>
    <p:sldId id="969" r:id="rId11"/>
    <p:sldId id="942" r:id="rId12"/>
    <p:sldId id="954" r:id="rId13"/>
    <p:sldId id="955" r:id="rId14"/>
    <p:sldId id="956" r:id="rId15"/>
    <p:sldId id="958" r:id="rId16"/>
    <p:sldId id="944" r:id="rId17"/>
    <p:sldId id="959" r:id="rId18"/>
    <p:sldId id="960" r:id="rId19"/>
    <p:sldId id="945" r:id="rId20"/>
    <p:sldId id="970" r:id="rId21"/>
    <p:sldId id="962" r:id="rId22"/>
    <p:sldId id="963" r:id="rId23"/>
    <p:sldId id="964" r:id="rId24"/>
    <p:sldId id="946" r:id="rId25"/>
    <p:sldId id="947" r:id="rId26"/>
    <p:sldId id="965" r:id="rId27"/>
    <p:sldId id="477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AC"/>
    <a:srgbClr val="1D50A2"/>
    <a:srgbClr val="9B0000"/>
    <a:srgbClr val="FFFFFF"/>
    <a:srgbClr val="EBEBEB"/>
    <a:srgbClr val="003F98"/>
    <a:srgbClr val="1340A2"/>
    <a:srgbClr val="00009B"/>
    <a:srgbClr val="00329B"/>
    <a:srgbClr val="87C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主题样式 2 - 强调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8" autoAdjust="0"/>
    <p:restoredTop sz="76336" autoAdjust="0"/>
  </p:normalViewPr>
  <p:slideViewPr>
    <p:cSldViewPr snapToGrid="0">
      <p:cViewPr varScale="1">
        <p:scale>
          <a:sx n="94" d="100"/>
          <a:sy n="94" d="100"/>
        </p:scale>
        <p:origin x="1044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71" d="100"/>
          <a:sy n="171" d="100"/>
        </p:scale>
        <p:origin x="382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nyi Gao" userId="cf3192c3-22b2-471b-9587-943ccc0c0fb1" providerId="ADAL" clId="{EA7369E3-F6C1-4094-8A22-147E331D5CD6}"/>
    <pc:docChg chg="modSld">
      <pc:chgData name="Junyi Gao" userId="cf3192c3-22b2-471b-9587-943ccc0c0fb1" providerId="ADAL" clId="{EA7369E3-F6C1-4094-8A22-147E331D5CD6}" dt="2023-05-16T13:52:28.188" v="11" actId="6549"/>
      <pc:docMkLst>
        <pc:docMk/>
      </pc:docMkLst>
      <pc:sldChg chg="modNotesTx">
        <pc:chgData name="Junyi Gao" userId="cf3192c3-22b2-471b-9587-943ccc0c0fb1" providerId="ADAL" clId="{EA7369E3-F6C1-4094-8A22-147E331D5CD6}" dt="2023-05-16T13:52:02.013" v="0" actId="6549"/>
        <pc:sldMkLst>
          <pc:docMk/>
          <pc:sldMk cId="2259549320" sldId="256"/>
        </pc:sldMkLst>
      </pc:sldChg>
      <pc:sldChg chg="modNotesTx">
        <pc:chgData name="Junyi Gao" userId="cf3192c3-22b2-471b-9587-943ccc0c0fb1" providerId="ADAL" clId="{EA7369E3-F6C1-4094-8A22-147E331D5CD6}" dt="2023-05-16T13:52:03.861" v="1" actId="6549"/>
        <pc:sldMkLst>
          <pc:docMk/>
          <pc:sldMk cId="1667653538" sldId="259"/>
        </pc:sldMkLst>
      </pc:sldChg>
      <pc:sldChg chg="modNotesTx">
        <pc:chgData name="Junyi Gao" userId="cf3192c3-22b2-471b-9587-943ccc0c0fb1" providerId="ADAL" clId="{EA7369E3-F6C1-4094-8A22-147E331D5CD6}" dt="2023-05-16T13:52:05.694" v="2" actId="6549"/>
        <pc:sldMkLst>
          <pc:docMk/>
          <pc:sldMk cId="2851044027" sldId="891"/>
        </pc:sldMkLst>
      </pc:sldChg>
      <pc:sldChg chg="modNotesTx">
        <pc:chgData name="Junyi Gao" userId="cf3192c3-22b2-471b-9587-943ccc0c0fb1" providerId="ADAL" clId="{EA7369E3-F6C1-4094-8A22-147E331D5CD6}" dt="2023-05-16T13:52:07.457" v="3" actId="6549"/>
        <pc:sldMkLst>
          <pc:docMk/>
          <pc:sldMk cId="2668260535" sldId="939"/>
        </pc:sldMkLst>
      </pc:sldChg>
      <pc:sldChg chg="modNotesTx">
        <pc:chgData name="Junyi Gao" userId="cf3192c3-22b2-471b-9587-943ccc0c0fb1" providerId="ADAL" clId="{EA7369E3-F6C1-4094-8A22-147E331D5CD6}" dt="2023-05-16T13:52:17.978" v="7" actId="6549"/>
        <pc:sldMkLst>
          <pc:docMk/>
          <pc:sldMk cId="977162554" sldId="940"/>
        </pc:sldMkLst>
      </pc:sldChg>
      <pc:sldChg chg="modNotesTx">
        <pc:chgData name="Junyi Gao" userId="cf3192c3-22b2-471b-9587-943ccc0c0fb1" providerId="ADAL" clId="{EA7369E3-F6C1-4094-8A22-147E331D5CD6}" dt="2023-05-16T13:52:11.149" v="5" actId="6549"/>
        <pc:sldMkLst>
          <pc:docMk/>
          <pc:sldMk cId="3071005731" sldId="941"/>
        </pc:sldMkLst>
      </pc:sldChg>
      <pc:sldChg chg="modNotesTx">
        <pc:chgData name="Junyi Gao" userId="cf3192c3-22b2-471b-9587-943ccc0c0fb1" providerId="ADAL" clId="{EA7369E3-F6C1-4094-8A22-147E331D5CD6}" dt="2023-05-16T13:52:23.295" v="10" actId="6549"/>
        <pc:sldMkLst>
          <pc:docMk/>
          <pc:sldMk cId="1774674807" sldId="942"/>
        </pc:sldMkLst>
      </pc:sldChg>
      <pc:sldChg chg="modNotesTx">
        <pc:chgData name="Junyi Gao" userId="cf3192c3-22b2-471b-9587-943ccc0c0fb1" providerId="ADAL" clId="{EA7369E3-F6C1-4094-8A22-147E331D5CD6}" dt="2023-05-16T13:52:09.427" v="4" actId="6549"/>
        <pc:sldMkLst>
          <pc:docMk/>
          <pc:sldMk cId="2453450376" sldId="952"/>
        </pc:sldMkLst>
      </pc:sldChg>
      <pc:sldChg chg="modNotesTx">
        <pc:chgData name="Junyi Gao" userId="cf3192c3-22b2-471b-9587-943ccc0c0fb1" providerId="ADAL" clId="{EA7369E3-F6C1-4094-8A22-147E331D5CD6}" dt="2023-05-16T13:52:28.188" v="11" actId="6549"/>
        <pc:sldMkLst>
          <pc:docMk/>
          <pc:sldMk cId="1461136754" sldId="956"/>
        </pc:sldMkLst>
      </pc:sldChg>
      <pc:sldChg chg="modNotesTx">
        <pc:chgData name="Junyi Gao" userId="cf3192c3-22b2-471b-9587-943ccc0c0fb1" providerId="ADAL" clId="{EA7369E3-F6C1-4094-8A22-147E331D5CD6}" dt="2023-05-16T13:52:19.646" v="8" actId="6549"/>
        <pc:sldMkLst>
          <pc:docMk/>
          <pc:sldMk cId="1504879991" sldId="957"/>
        </pc:sldMkLst>
      </pc:sldChg>
      <pc:sldChg chg="modNotesTx">
        <pc:chgData name="Junyi Gao" userId="cf3192c3-22b2-471b-9587-943ccc0c0fb1" providerId="ADAL" clId="{EA7369E3-F6C1-4094-8A22-147E331D5CD6}" dt="2023-05-16T13:52:15.991" v="6" actId="6549"/>
        <pc:sldMkLst>
          <pc:docMk/>
          <pc:sldMk cId="2433344604" sldId="967"/>
        </pc:sldMkLst>
      </pc:sldChg>
      <pc:sldChg chg="modNotesTx">
        <pc:chgData name="Junyi Gao" userId="cf3192c3-22b2-471b-9587-943ccc0c0fb1" providerId="ADAL" clId="{EA7369E3-F6C1-4094-8A22-147E331D5CD6}" dt="2023-05-16T13:52:21.377" v="9" actId="6549"/>
        <pc:sldMkLst>
          <pc:docMk/>
          <pc:sldMk cId="1636689043" sldId="969"/>
        </pc:sldMkLst>
      </pc:sldChg>
    </pc:docChg>
  </pc:docChgLst>
  <pc:docChgLst>
    <pc:chgData name="Junyi Gao" userId="cf3192c3-22b2-471b-9587-943ccc0c0fb1" providerId="ADAL" clId="{5DA1B9CE-F174-4243-B4A1-0320629D7747}"/>
    <pc:docChg chg="undo custSel addSld delSld modSld modMainMaster">
      <pc:chgData name="Junyi Gao" userId="cf3192c3-22b2-471b-9587-943ccc0c0fb1" providerId="ADAL" clId="{5DA1B9CE-F174-4243-B4A1-0320629D7747}" dt="2023-03-09T20:21:32.627" v="273" actId="729"/>
      <pc:docMkLst>
        <pc:docMk/>
      </pc:docMkLst>
      <pc:sldChg chg="delSp modSp mod modNotesTx">
        <pc:chgData name="Junyi Gao" userId="cf3192c3-22b2-471b-9587-943ccc0c0fb1" providerId="ADAL" clId="{5DA1B9CE-F174-4243-B4A1-0320629D7747}" dt="2023-03-09T18:44:41.360" v="238" actId="20577"/>
        <pc:sldMkLst>
          <pc:docMk/>
          <pc:sldMk cId="2259549320" sldId="256"/>
        </pc:sldMkLst>
        <pc:spChg chg="mod">
          <ac:chgData name="Junyi Gao" userId="cf3192c3-22b2-471b-9587-943ccc0c0fb1" providerId="ADAL" clId="{5DA1B9CE-F174-4243-B4A1-0320629D7747}" dt="2023-03-09T17:46:02.042" v="45" actId="1076"/>
          <ac:spMkLst>
            <pc:docMk/>
            <pc:sldMk cId="2259549320" sldId="256"/>
            <ac:spMk id="2" creationId="{00000000-0000-0000-0000-000000000000}"/>
          </ac:spMkLst>
        </pc:spChg>
        <pc:spChg chg="mod">
          <ac:chgData name="Junyi Gao" userId="cf3192c3-22b2-471b-9587-943ccc0c0fb1" providerId="ADAL" clId="{5DA1B9CE-F174-4243-B4A1-0320629D7747}" dt="2023-03-09T17:46:13.157" v="47" actId="20577"/>
          <ac:spMkLst>
            <pc:docMk/>
            <pc:sldMk cId="2259549320" sldId="256"/>
            <ac:spMk id="8" creationId="{75B37A7D-5550-EA4A-BF0C-CFF644D3A9EC}"/>
          </ac:spMkLst>
        </pc:spChg>
        <pc:spChg chg="del">
          <ac:chgData name="Junyi Gao" userId="cf3192c3-22b2-471b-9587-943ccc0c0fb1" providerId="ADAL" clId="{5DA1B9CE-F174-4243-B4A1-0320629D7747}" dt="2023-03-09T17:45:46.684" v="41" actId="478"/>
          <ac:spMkLst>
            <pc:docMk/>
            <pc:sldMk cId="2259549320" sldId="256"/>
            <ac:spMk id="13" creationId="{11DDF329-C581-4F79-A2FC-94D5DCC950A0}"/>
          </ac:spMkLst>
        </pc:spChg>
        <pc:picChg chg="del">
          <ac:chgData name="Junyi Gao" userId="cf3192c3-22b2-471b-9587-943ccc0c0fb1" providerId="ADAL" clId="{5DA1B9CE-F174-4243-B4A1-0320629D7747}" dt="2023-03-09T17:45:48.040" v="42" actId="478"/>
          <ac:picMkLst>
            <pc:docMk/>
            <pc:sldMk cId="2259549320" sldId="256"/>
            <ac:picMk id="17" creationId="{E21E72C3-BB0B-1026-0BE8-B44AB2C55737}"/>
          </ac:picMkLst>
        </pc:picChg>
        <pc:cxnChg chg="mod">
          <ac:chgData name="Junyi Gao" userId="cf3192c3-22b2-471b-9587-943ccc0c0fb1" providerId="ADAL" clId="{5DA1B9CE-F174-4243-B4A1-0320629D7747}" dt="2023-03-09T17:45:52.408" v="44" actId="1076"/>
          <ac:cxnSpMkLst>
            <pc:docMk/>
            <pc:sldMk cId="2259549320" sldId="256"/>
            <ac:cxnSpMk id="12" creationId="{00000000-0000-0000-0000-000000000000}"/>
          </ac:cxnSpMkLst>
        </pc:cxnChg>
      </pc:sldChg>
      <pc:sldChg chg="addSp delSp modSp mod modNotesTx">
        <pc:chgData name="Junyi Gao" userId="cf3192c3-22b2-471b-9587-943ccc0c0fb1" providerId="ADAL" clId="{5DA1B9CE-F174-4243-B4A1-0320629D7747}" dt="2023-03-09T18:45:03.116" v="239"/>
        <pc:sldMkLst>
          <pc:docMk/>
          <pc:sldMk cId="1667653538" sldId="259"/>
        </pc:sldMkLst>
        <pc:picChg chg="add mod">
          <ac:chgData name="Junyi Gao" userId="cf3192c3-22b2-471b-9587-943ccc0c0fb1" providerId="ADAL" clId="{5DA1B9CE-F174-4243-B4A1-0320629D7747}" dt="2023-03-09T17:46:30.842" v="53" actId="1076"/>
          <ac:picMkLst>
            <pc:docMk/>
            <pc:sldMk cId="1667653538" sldId="259"/>
            <ac:picMk id="9" creationId="{356A64B9-B555-3D72-B1CA-51B25FE04E24}"/>
          </ac:picMkLst>
        </pc:picChg>
        <pc:picChg chg="del">
          <ac:chgData name="Junyi Gao" userId="cf3192c3-22b2-471b-9587-943ccc0c0fb1" providerId="ADAL" clId="{5DA1B9CE-F174-4243-B4A1-0320629D7747}" dt="2023-03-09T17:46:24.376" v="49" actId="478"/>
          <ac:picMkLst>
            <pc:docMk/>
            <pc:sldMk cId="1667653538" sldId="259"/>
            <ac:picMk id="13" creationId="{00000000-0000-0000-0000-000000000000}"/>
          </ac:picMkLst>
        </pc:picChg>
      </pc:sldChg>
      <pc:sldChg chg="modNotesTx">
        <pc:chgData name="Junyi Gao" userId="cf3192c3-22b2-471b-9587-943ccc0c0fb1" providerId="ADAL" clId="{5DA1B9CE-F174-4243-B4A1-0320629D7747}" dt="2023-03-09T18:45:17.613" v="240"/>
        <pc:sldMkLst>
          <pc:docMk/>
          <pc:sldMk cId="2851044027" sldId="891"/>
        </pc:sldMkLst>
      </pc:sldChg>
      <pc:sldChg chg="modNotesTx">
        <pc:chgData name="Junyi Gao" userId="cf3192c3-22b2-471b-9587-943ccc0c0fb1" providerId="ADAL" clId="{5DA1B9CE-F174-4243-B4A1-0320629D7747}" dt="2023-03-09T18:45:31.421" v="241"/>
        <pc:sldMkLst>
          <pc:docMk/>
          <pc:sldMk cId="2668260535" sldId="939"/>
        </pc:sldMkLst>
      </pc:sldChg>
      <pc:sldChg chg="modNotesTx">
        <pc:chgData name="Junyi Gao" userId="cf3192c3-22b2-471b-9587-943ccc0c0fb1" providerId="ADAL" clId="{5DA1B9CE-F174-4243-B4A1-0320629D7747}" dt="2023-03-09T18:47:27.992" v="264" actId="20577"/>
        <pc:sldMkLst>
          <pc:docMk/>
          <pc:sldMk cId="977162554" sldId="940"/>
        </pc:sldMkLst>
      </pc:sldChg>
      <pc:sldChg chg="modAnim modNotesTx">
        <pc:chgData name="Junyi Gao" userId="cf3192c3-22b2-471b-9587-943ccc0c0fb1" providerId="ADAL" clId="{5DA1B9CE-F174-4243-B4A1-0320629D7747}" dt="2023-03-09T18:49:03.464" v="266"/>
        <pc:sldMkLst>
          <pc:docMk/>
          <pc:sldMk cId="3071005731" sldId="941"/>
        </pc:sldMkLst>
      </pc:sldChg>
      <pc:sldChg chg="mod modShow">
        <pc:chgData name="Junyi Gao" userId="cf3192c3-22b2-471b-9587-943ccc0c0fb1" providerId="ADAL" clId="{5DA1B9CE-F174-4243-B4A1-0320629D7747}" dt="2023-03-09T17:52:16.539" v="99" actId="729"/>
        <pc:sldMkLst>
          <pc:docMk/>
          <pc:sldMk cId="943597010" sldId="944"/>
        </pc:sldMkLst>
      </pc:sldChg>
      <pc:sldChg chg="modSp mod">
        <pc:chgData name="Junyi Gao" userId="cf3192c3-22b2-471b-9587-943ccc0c0fb1" providerId="ADAL" clId="{5DA1B9CE-F174-4243-B4A1-0320629D7747}" dt="2023-03-09T17:44:00.838" v="0" actId="14826"/>
        <pc:sldMkLst>
          <pc:docMk/>
          <pc:sldMk cId="634629817" sldId="945"/>
        </pc:sldMkLst>
        <pc:picChg chg="mod">
          <ac:chgData name="Junyi Gao" userId="cf3192c3-22b2-471b-9587-943ccc0c0fb1" providerId="ADAL" clId="{5DA1B9CE-F174-4243-B4A1-0320629D7747}" dt="2023-03-09T17:44:00.838" v="0" actId="14826"/>
          <ac:picMkLst>
            <pc:docMk/>
            <pc:sldMk cId="634629817" sldId="945"/>
            <ac:picMk id="9" creationId="{2F25C018-C6A9-7339-36ED-6148E4D9AEAF}"/>
          </ac:picMkLst>
        </pc:picChg>
      </pc:sldChg>
      <pc:sldChg chg="mod modShow">
        <pc:chgData name="Junyi Gao" userId="cf3192c3-22b2-471b-9587-943ccc0c0fb1" providerId="ADAL" clId="{5DA1B9CE-F174-4243-B4A1-0320629D7747}" dt="2023-03-09T20:21:26.944" v="271" actId="729"/>
        <pc:sldMkLst>
          <pc:docMk/>
          <pc:sldMk cId="25212585" sldId="946"/>
        </pc:sldMkLst>
      </pc:sldChg>
      <pc:sldChg chg="modNotesTx">
        <pc:chgData name="Junyi Gao" userId="cf3192c3-22b2-471b-9587-943ccc0c0fb1" providerId="ADAL" clId="{5DA1B9CE-F174-4243-B4A1-0320629D7747}" dt="2023-03-09T18:45:46.305" v="242"/>
        <pc:sldMkLst>
          <pc:docMk/>
          <pc:sldMk cId="2453450376" sldId="952"/>
        </pc:sldMkLst>
      </pc:sldChg>
      <pc:sldChg chg="modSp mod">
        <pc:chgData name="Junyi Gao" userId="cf3192c3-22b2-471b-9587-943ccc0c0fb1" providerId="ADAL" clId="{5DA1B9CE-F174-4243-B4A1-0320629D7747}" dt="2023-03-09T19:07:04.261" v="268" actId="6549"/>
        <pc:sldMkLst>
          <pc:docMk/>
          <pc:sldMk cId="650718846" sldId="955"/>
        </pc:sldMkLst>
        <pc:spChg chg="mod">
          <ac:chgData name="Junyi Gao" userId="cf3192c3-22b2-471b-9587-943ccc0c0fb1" providerId="ADAL" clId="{5DA1B9CE-F174-4243-B4A1-0320629D7747}" dt="2023-03-09T19:07:04.261" v="268" actId="6549"/>
          <ac:spMkLst>
            <pc:docMk/>
            <pc:sldMk cId="650718846" sldId="955"/>
            <ac:spMk id="7" creationId="{4CFDFBC1-706E-9AA2-E9BE-9196D58FE356}"/>
          </ac:spMkLst>
        </pc:spChg>
      </pc:sldChg>
      <pc:sldChg chg="modNotesTx">
        <pc:chgData name="Junyi Gao" userId="cf3192c3-22b2-471b-9587-943ccc0c0fb1" providerId="ADAL" clId="{5DA1B9CE-F174-4243-B4A1-0320629D7747}" dt="2023-03-09T18:47:47.178" v="265"/>
        <pc:sldMkLst>
          <pc:docMk/>
          <pc:sldMk cId="1504879991" sldId="957"/>
        </pc:sldMkLst>
      </pc:sldChg>
      <pc:sldChg chg="modSp mod">
        <pc:chgData name="Junyi Gao" userId="cf3192c3-22b2-471b-9587-943ccc0c0fb1" providerId="ADAL" clId="{5DA1B9CE-F174-4243-B4A1-0320629D7747}" dt="2023-03-09T19:07:00.098" v="267" actId="6549"/>
        <pc:sldMkLst>
          <pc:docMk/>
          <pc:sldMk cId="4106669723" sldId="958"/>
        </pc:sldMkLst>
        <pc:spChg chg="mod">
          <ac:chgData name="Junyi Gao" userId="cf3192c3-22b2-471b-9587-943ccc0c0fb1" providerId="ADAL" clId="{5DA1B9CE-F174-4243-B4A1-0320629D7747}" dt="2023-03-09T19:07:00.098" v="267" actId="6549"/>
          <ac:spMkLst>
            <pc:docMk/>
            <pc:sldMk cId="4106669723" sldId="958"/>
            <ac:spMk id="7" creationId="{D130F18F-5A72-B03D-3009-4ADB9D9C502F}"/>
          </ac:spMkLst>
        </pc:spChg>
      </pc:sldChg>
      <pc:sldChg chg="mod modShow">
        <pc:chgData name="Junyi Gao" userId="cf3192c3-22b2-471b-9587-943ccc0c0fb1" providerId="ADAL" clId="{5DA1B9CE-F174-4243-B4A1-0320629D7747}" dt="2023-03-09T19:07:18.811" v="269" actId="729"/>
        <pc:sldMkLst>
          <pc:docMk/>
          <pc:sldMk cId="1968132930" sldId="960"/>
        </pc:sldMkLst>
      </pc:sldChg>
      <pc:sldChg chg="modSp mod">
        <pc:chgData name="Junyi Gao" userId="cf3192c3-22b2-471b-9587-943ccc0c0fb1" providerId="ADAL" clId="{5DA1B9CE-F174-4243-B4A1-0320629D7747}" dt="2023-03-09T17:44:11.482" v="1" actId="14826"/>
        <pc:sldMkLst>
          <pc:docMk/>
          <pc:sldMk cId="2970156129" sldId="962"/>
        </pc:sldMkLst>
        <pc:picChg chg="mod">
          <ac:chgData name="Junyi Gao" userId="cf3192c3-22b2-471b-9587-943ccc0c0fb1" providerId="ADAL" clId="{5DA1B9CE-F174-4243-B4A1-0320629D7747}" dt="2023-03-09T17:44:11.482" v="1" actId="14826"/>
          <ac:picMkLst>
            <pc:docMk/>
            <pc:sldMk cId="2970156129" sldId="962"/>
            <ac:picMk id="8" creationId="{FE1C1C3B-D2A8-51B5-A9AB-714B0DDED534}"/>
          </ac:picMkLst>
        </pc:picChg>
      </pc:sldChg>
      <pc:sldChg chg="mod modShow">
        <pc:chgData name="Junyi Gao" userId="cf3192c3-22b2-471b-9587-943ccc0c0fb1" providerId="ADAL" clId="{5DA1B9CE-F174-4243-B4A1-0320629D7747}" dt="2023-03-09T20:21:32.627" v="273" actId="729"/>
        <pc:sldMkLst>
          <pc:docMk/>
          <pc:sldMk cId="170640586" sldId="963"/>
        </pc:sldMkLst>
      </pc:sldChg>
      <pc:sldChg chg="mod modShow">
        <pc:chgData name="Junyi Gao" userId="cf3192c3-22b2-471b-9587-943ccc0c0fb1" providerId="ADAL" clId="{5DA1B9CE-F174-4243-B4A1-0320629D7747}" dt="2023-03-09T20:21:30.707" v="272" actId="729"/>
        <pc:sldMkLst>
          <pc:docMk/>
          <pc:sldMk cId="3780364860" sldId="964"/>
        </pc:sldMkLst>
      </pc:sldChg>
      <pc:sldChg chg="del">
        <pc:chgData name="Junyi Gao" userId="cf3192c3-22b2-471b-9587-943ccc0c0fb1" providerId="ADAL" clId="{5DA1B9CE-F174-4243-B4A1-0320629D7747}" dt="2023-03-09T17:46:18.826" v="48" actId="47"/>
        <pc:sldMkLst>
          <pc:docMk/>
          <pc:sldMk cId="1425745880" sldId="966"/>
        </pc:sldMkLst>
      </pc:sldChg>
      <pc:sldChg chg="modNotesTx">
        <pc:chgData name="Junyi Gao" userId="cf3192c3-22b2-471b-9587-943ccc0c0fb1" providerId="ADAL" clId="{5DA1B9CE-F174-4243-B4A1-0320629D7747}" dt="2023-03-09T18:46:53.819" v="244"/>
        <pc:sldMkLst>
          <pc:docMk/>
          <pc:sldMk cId="2433344604" sldId="967"/>
        </pc:sldMkLst>
      </pc:sldChg>
      <pc:sldChg chg="add">
        <pc:chgData name="Junyi Gao" userId="cf3192c3-22b2-471b-9587-943ccc0c0fb1" providerId="ADAL" clId="{5DA1B9CE-F174-4243-B4A1-0320629D7747}" dt="2023-03-09T19:07:31.927" v="270"/>
        <pc:sldMkLst>
          <pc:docMk/>
          <pc:sldMk cId="1678731445" sldId="970"/>
        </pc:sldMkLst>
      </pc:sldChg>
      <pc:sldMasterChg chg="modSldLayout">
        <pc:chgData name="Junyi Gao" userId="cf3192c3-22b2-471b-9587-943ccc0c0fb1" providerId="ADAL" clId="{5DA1B9CE-F174-4243-B4A1-0320629D7747}" dt="2023-03-09T17:47:29" v="98"/>
        <pc:sldMasterMkLst>
          <pc:docMk/>
          <pc:sldMasterMk cId="536565787" sldId="2147483648"/>
        </pc:sldMasterMkLst>
        <pc:sldLayoutChg chg="addSp delSp modSp mod">
          <pc:chgData name="Junyi Gao" userId="cf3192c3-22b2-471b-9587-943ccc0c0fb1" providerId="ADAL" clId="{5DA1B9CE-F174-4243-B4A1-0320629D7747}" dt="2023-03-09T17:46:45.150" v="58" actId="1076"/>
          <pc:sldLayoutMkLst>
            <pc:docMk/>
            <pc:sldMasterMk cId="536565787" sldId="2147483648"/>
            <pc:sldLayoutMk cId="1594689180" sldId="2147483655"/>
          </pc:sldLayoutMkLst>
          <pc:picChg chg="add mod">
            <ac:chgData name="Junyi Gao" userId="cf3192c3-22b2-471b-9587-943ccc0c0fb1" providerId="ADAL" clId="{5DA1B9CE-F174-4243-B4A1-0320629D7747}" dt="2023-03-09T17:46:45.150" v="58" actId="1076"/>
            <ac:picMkLst>
              <pc:docMk/>
              <pc:sldMasterMk cId="536565787" sldId="2147483648"/>
              <pc:sldLayoutMk cId="1594689180" sldId="2147483655"/>
              <ac:picMk id="2" creationId="{128CAECE-EA04-8716-0728-2438E3DE496F}"/>
            </ac:picMkLst>
          </pc:picChg>
          <pc:picChg chg="del">
            <ac:chgData name="Junyi Gao" userId="cf3192c3-22b2-471b-9587-943ccc0c0fb1" providerId="ADAL" clId="{5DA1B9CE-F174-4243-B4A1-0320629D7747}" dt="2023-03-09T17:46:40.180" v="54" actId="478"/>
            <ac:picMkLst>
              <pc:docMk/>
              <pc:sldMasterMk cId="536565787" sldId="2147483648"/>
              <pc:sldLayoutMk cId="1594689180" sldId="2147483655"/>
              <ac:picMk id="8" creationId="{00000000-0000-0000-0000-000000000000}"/>
            </ac:picMkLst>
          </pc:picChg>
        </pc:sldLayoutChg>
        <pc:sldLayoutChg chg="addSp delSp modSp mod">
          <pc:chgData name="Junyi Gao" userId="cf3192c3-22b2-471b-9587-943ccc0c0fb1" providerId="ADAL" clId="{5DA1B9CE-F174-4243-B4A1-0320629D7747}" dt="2023-03-09T17:47:29" v="98"/>
          <pc:sldLayoutMkLst>
            <pc:docMk/>
            <pc:sldMasterMk cId="536565787" sldId="2147483648"/>
            <pc:sldLayoutMk cId="1962084247" sldId="2147483720"/>
          </pc:sldLayoutMkLst>
          <pc:picChg chg="add mod">
            <ac:chgData name="Junyi Gao" userId="cf3192c3-22b2-471b-9587-943ccc0c0fb1" providerId="ADAL" clId="{5DA1B9CE-F174-4243-B4A1-0320629D7747}" dt="2023-03-09T17:47:29" v="98"/>
            <ac:picMkLst>
              <pc:docMk/>
              <pc:sldMasterMk cId="536565787" sldId="2147483648"/>
              <pc:sldLayoutMk cId="1962084247" sldId="2147483720"/>
              <ac:picMk id="4" creationId="{972B01B1-5708-AB68-5AA9-916B9442AEBB}"/>
            </ac:picMkLst>
          </pc:picChg>
          <pc:picChg chg="del">
            <ac:chgData name="Junyi Gao" userId="cf3192c3-22b2-471b-9587-943ccc0c0fb1" providerId="ADAL" clId="{5DA1B9CE-F174-4243-B4A1-0320629D7747}" dt="2023-03-09T17:47:28.788" v="97" actId="478"/>
            <ac:picMkLst>
              <pc:docMk/>
              <pc:sldMasterMk cId="536565787" sldId="2147483648"/>
              <pc:sldLayoutMk cId="1962084247" sldId="2147483720"/>
              <ac:picMk id="21" creationId="{00000000-0000-0000-0000-000000000000}"/>
            </ac:picMkLst>
          </pc:picChg>
        </pc:sldLayoutChg>
        <pc:sldLayoutChg chg="addSp delSp modSp mod">
          <pc:chgData name="Junyi Gao" userId="cf3192c3-22b2-471b-9587-943ccc0c0fb1" providerId="ADAL" clId="{5DA1B9CE-F174-4243-B4A1-0320629D7747}" dt="2023-03-09T17:46:56.048" v="62" actId="1076"/>
          <pc:sldLayoutMkLst>
            <pc:docMk/>
            <pc:sldMasterMk cId="536565787" sldId="2147483648"/>
            <pc:sldLayoutMk cId="3834138803" sldId="2147483721"/>
          </pc:sldLayoutMkLst>
          <pc:picChg chg="add mod">
            <ac:chgData name="Junyi Gao" userId="cf3192c3-22b2-471b-9587-943ccc0c0fb1" providerId="ADAL" clId="{5DA1B9CE-F174-4243-B4A1-0320629D7747}" dt="2023-03-09T17:46:56.048" v="62" actId="1076"/>
            <ac:picMkLst>
              <pc:docMk/>
              <pc:sldMasterMk cId="536565787" sldId="2147483648"/>
              <pc:sldLayoutMk cId="3834138803" sldId="2147483721"/>
              <ac:picMk id="4" creationId="{72E302F6-6AC9-560D-661F-FF6B97361A64}"/>
            </ac:picMkLst>
          </pc:picChg>
          <pc:picChg chg="del">
            <ac:chgData name="Junyi Gao" userId="cf3192c3-22b2-471b-9587-943ccc0c0fb1" providerId="ADAL" clId="{5DA1B9CE-F174-4243-B4A1-0320629D7747}" dt="2023-03-09T17:46:50.307" v="59" actId="478"/>
            <ac:picMkLst>
              <pc:docMk/>
              <pc:sldMasterMk cId="536565787" sldId="2147483648"/>
              <pc:sldLayoutMk cId="3834138803" sldId="2147483721"/>
              <ac:picMk id="21" creationId="{00000000-0000-0000-0000-000000000000}"/>
            </ac:picMkLst>
          </pc:picChg>
        </pc:sldLayoutChg>
        <pc:sldLayoutChg chg="addSp delSp modSp mod">
          <pc:chgData name="Junyi Gao" userId="cf3192c3-22b2-471b-9587-943ccc0c0fb1" providerId="ADAL" clId="{5DA1B9CE-F174-4243-B4A1-0320629D7747}" dt="2023-03-09T17:47:19.765" v="86"/>
          <pc:sldLayoutMkLst>
            <pc:docMk/>
            <pc:sldMasterMk cId="536565787" sldId="2147483648"/>
            <pc:sldLayoutMk cId="2556951934" sldId="2147483722"/>
          </pc:sldLayoutMkLst>
          <pc:picChg chg="add mod">
            <ac:chgData name="Junyi Gao" userId="cf3192c3-22b2-471b-9587-943ccc0c0fb1" providerId="ADAL" clId="{5DA1B9CE-F174-4243-B4A1-0320629D7747}" dt="2023-03-09T17:47:19.765" v="86"/>
            <ac:picMkLst>
              <pc:docMk/>
              <pc:sldMasterMk cId="536565787" sldId="2147483648"/>
              <pc:sldLayoutMk cId="2556951934" sldId="2147483722"/>
              <ac:picMk id="4" creationId="{F5052DC8-03AE-3226-63E0-23D8291CD9DB}"/>
            </ac:picMkLst>
          </pc:picChg>
          <pc:picChg chg="del">
            <ac:chgData name="Junyi Gao" userId="cf3192c3-22b2-471b-9587-943ccc0c0fb1" providerId="ADAL" clId="{5DA1B9CE-F174-4243-B4A1-0320629D7747}" dt="2023-03-09T17:47:19.532" v="85" actId="478"/>
            <ac:picMkLst>
              <pc:docMk/>
              <pc:sldMasterMk cId="536565787" sldId="2147483648"/>
              <pc:sldLayoutMk cId="2556951934" sldId="2147483722"/>
              <ac:picMk id="21" creationId="{00000000-0000-0000-0000-000000000000}"/>
            </ac:picMkLst>
          </pc:picChg>
        </pc:sldLayoutChg>
        <pc:sldLayoutChg chg="addSp delSp modSp mod">
          <pc:chgData name="Junyi Gao" userId="cf3192c3-22b2-471b-9587-943ccc0c0fb1" providerId="ADAL" clId="{5DA1B9CE-F174-4243-B4A1-0320629D7747}" dt="2023-03-09T17:47:21.536" v="88"/>
          <pc:sldLayoutMkLst>
            <pc:docMk/>
            <pc:sldMasterMk cId="536565787" sldId="2147483648"/>
            <pc:sldLayoutMk cId="2207604561" sldId="2147483723"/>
          </pc:sldLayoutMkLst>
          <pc:picChg chg="add mod">
            <ac:chgData name="Junyi Gao" userId="cf3192c3-22b2-471b-9587-943ccc0c0fb1" providerId="ADAL" clId="{5DA1B9CE-F174-4243-B4A1-0320629D7747}" dt="2023-03-09T17:47:21.536" v="88"/>
            <ac:picMkLst>
              <pc:docMk/>
              <pc:sldMasterMk cId="536565787" sldId="2147483648"/>
              <pc:sldLayoutMk cId="2207604561" sldId="2147483723"/>
              <ac:picMk id="4" creationId="{B5D11555-3BD6-7004-F1E0-E902C6D278E0}"/>
            </ac:picMkLst>
          </pc:picChg>
          <pc:picChg chg="del">
            <ac:chgData name="Junyi Gao" userId="cf3192c3-22b2-471b-9587-943ccc0c0fb1" providerId="ADAL" clId="{5DA1B9CE-F174-4243-B4A1-0320629D7747}" dt="2023-03-09T17:47:21.305" v="87" actId="478"/>
            <ac:picMkLst>
              <pc:docMk/>
              <pc:sldMasterMk cId="536565787" sldId="2147483648"/>
              <pc:sldLayoutMk cId="2207604561" sldId="2147483723"/>
              <ac:picMk id="21" creationId="{00000000-0000-0000-0000-000000000000}"/>
            </ac:picMkLst>
          </pc:picChg>
        </pc:sldLayoutChg>
        <pc:sldLayoutChg chg="addSp delSp modSp mod">
          <pc:chgData name="Junyi Gao" userId="cf3192c3-22b2-471b-9587-943ccc0c0fb1" providerId="ADAL" clId="{5DA1B9CE-F174-4243-B4A1-0320629D7747}" dt="2023-03-09T17:47:23.126" v="90"/>
          <pc:sldLayoutMkLst>
            <pc:docMk/>
            <pc:sldMasterMk cId="536565787" sldId="2147483648"/>
            <pc:sldLayoutMk cId="2138298740" sldId="2147483724"/>
          </pc:sldLayoutMkLst>
          <pc:picChg chg="add mod">
            <ac:chgData name="Junyi Gao" userId="cf3192c3-22b2-471b-9587-943ccc0c0fb1" providerId="ADAL" clId="{5DA1B9CE-F174-4243-B4A1-0320629D7747}" dt="2023-03-09T17:47:23.126" v="90"/>
            <ac:picMkLst>
              <pc:docMk/>
              <pc:sldMasterMk cId="536565787" sldId="2147483648"/>
              <pc:sldLayoutMk cId="2138298740" sldId="2147483724"/>
              <ac:picMk id="4" creationId="{ABFC42D9-21E7-19A7-C472-6DCA38F0199D}"/>
            </ac:picMkLst>
          </pc:picChg>
          <pc:picChg chg="del">
            <ac:chgData name="Junyi Gao" userId="cf3192c3-22b2-471b-9587-943ccc0c0fb1" providerId="ADAL" clId="{5DA1B9CE-F174-4243-B4A1-0320629D7747}" dt="2023-03-09T17:47:22.904" v="89" actId="478"/>
            <ac:picMkLst>
              <pc:docMk/>
              <pc:sldMasterMk cId="536565787" sldId="2147483648"/>
              <pc:sldLayoutMk cId="2138298740" sldId="2147483724"/>
              <ac:picMk id="21" creationId="{00000000-0000-0000-0000-000000000000}"/>
            </ac:picMkLst>
          </pc:picChg>
        </pc:sldLayoutChg>
        <pc:sldLayoutChg chg="addSp delSp modSp mod">
          <pc:chgData name="Junyi Gao" userId="cf3192c3-22b2-471b-9587-943ccc0c0fb1" providerId="ADAL" clId="{5DA1B9CE-F174-4243-B4A1-0320629D7747}" dt="2023-03-09T17:47:24.569" v="92"/>
          <pc:sldLayoutMkLst>
            <pc:docMk/>
            <pc:sldMasterMk cId="536565787" sldId="2147483648"/>
            <pc:sldLayoutMk cId="2738597874" sldId="2147483725"/>
          </pc:sldLayoutMkLst>
          <pc:picChg chg="add mod">
            <ac:chgData name="Junyi Gao" userId="cf3192c3-22b2-471b-9587-943ccc0c0fb1" providerId="ADAL" clId="{5DA1B9CE-F174-4243-B4A1-0320629D7747}" dt="2023-03-09T17:47:24.569" v="92"/>
            <ac:picMkLst>
              <pc:docMk/>
              <pc:sldMasterMk cId="536565787" sldId="2147483648"/>
              <pc:sldLayoutMk cId="2738597874" sldId="2147483725"/>
              <ac:picMk id="4" creationId="{7AC4BA87-876E-6B4A-E1B8-97A528709579}"/>
            </ac:picMkLst>
          </pc:picChg>
          <pc:picChg chg="del">
            <ac:chgData name="Junyi Gao" userId="cf3192c3-22b2-471b-9587-943ccc0c0fb1" providerId="ADAL" clId="{5DA1B9CE-F174-4243-B4A1-0320629D7747}" dt="2023-03-09T17:47:24.395" v="91" actId="478"/>
            <ac:picMkLst>
              <pc:docMk/>
              <pc:sldMasterMk cId="536565787" sldId="2147483648"/>
              <pc:sldLayoutMk cId="2738597874" sldId="2147483725"/>
              <ac:picMk id="21" creationId="{00000000-0000-0000-0000-000000000000}"/>
            </ac:picMkLst>
          </pc:picChg>
        </pc:sldLayoutChg>
        <pc:sldLayoutChg chg="addSp delSp modSp mod">
          <pc:chgData name="Junyi Gao" userId="cf3192c3-22b2-471b-9587-943ccc0c0fb1" providerId="ADAL" clId="{5DA1B9CE-F174-4243-B4A1-0320629D7747}" dt="2023-03-09T17:47:25.969" v="94"/>
          <pc:sldLayoutMkLst>
            <pc:docMk/>
            <pc:sldMasterMk cId="536565787" sldId="2147483648"/>
            <pc:sldLayoutMk cId="405458261" sldId="2147483729"/>
          </pc:sldLayoutMkLst>
          <pc:picChg chg="add mod">
            <ac:chgData name="Junyi Gao" userId="cf3192c3-22b2-471b-9587-943ccc0c0fb1" providerId="ADAL" clId="{5DA1B9CE-F174-4243-B4A1-0320629D7747}" dt="2023-03-09T17:47:25.969" v="94"/>
            <ac:picMkLst>
              <pc:docMk/>
              <pc:sldMasterMk cId="536565787" sldId="2147483648"/>
              <pc:sldLayoutMk cId="405458261" sldId="2147483729"/>
              <ac:picMk id="4" creationId="{5065CB80-73FA-F264-7184-2C607BD9BD8F}"/>
            </ac:picMkLst>
          </pc:picChg>
          <pc:picChg chg="del">
            <ac:chgData name="Junyi Gao" userId="cf3192c3-22b2-471b-9587-943ccc0c0fb1" providerId="ADAL" clId="{5DA1B9CE-F174-4243-B4A1-0320629D7747}" dt="2023-03-09T17:47:25.734" v="93" actId="478"/>
            <ac:picMkLst>
              <pc:docMk/>
              <pc:sldMasterMk cId="536565787" sldId="2147483648"/>
              <pc:sldLayoutMk cId="405458261" sldId="2147483729"/>
              <ac:picMk id="21" creationId="{00000000-0000-0000-0000-000000000000}"/>
            </ac:picMkLst>
          </pc:picChg>
        </pc:sldLayoutChg>
        <pc:sldLayoutChg chg="addSp delSp modSp mod">
          <pc:chgData name="Junyi Gao" userId="cf3192c3-22b2-471b-9587-943ccc0c0fb1" providerId="ADAL" clId="{5DA1B9CE-F174-4243-B4A1-0320629D7747}" dt="2023-03-09T17:47:27.538" v="96"/>
          <pc:sldLayoutMkLst>
            <pc:docMk/>
            <pc:sldMasterMk cId="536565787" sldId="2147483648"/>
            <pc:sldLayoutMk cId="4151669557" sldId="2147483731"/>
          </pc:sldLayoutMkLst>
          <pc:picChg chg="add mod">
            <ac:chgData name="Junyi Gao" userId="cf3192c3-22b2-471b-9587-943ccc0c0fb1" providerId="ADAL" clId="{5DA1B9CE-F174-4243-B4A1-0320629D7747}" dt="2023-03-09T17:47:27.538" v="96"/>
            <ac:picMkLst>
              <pc:docMk/>
              <pc:sldMasterMk cId="536565787" sldId="2147483648"/>
              <pc:sldLayoutMk cId="4151669557" sldId="2147483731"/>
              <ac:picMk id="4" creationId="{F4B442DD-9312-1DC0-64CE-869EBEDC96BB}"/>
            </ac:picMkLst>
          </pc:picChg>
          <pc:picChg chg="del">
            <ac:chgData name="Junyi Gao" userId="cf3192c3-22b2-471b-9587-943ccc0c0fb1" providerId="ADAL" clId="{5DA1B9CE-F174-4243-B4A1-0320629D7747}" dt="2023-03-09T17:47:27.357" v="95" actId="478"/>
            <ac:picMkLst>
              <pc:docMk/>
              <pc:sldMasterMk cId="536565787" sldId="2147483648"/>
              <pc:sldLayoutMk cId="4151669557" sldId="2147483731"/>
              <ac:picMk id="21" creationId="{00000000-0000-0000-0000-000000000000}"/>
            </ac:picMkLst>
          </pc:picChg>
        </pc:sldLayoutChg>
        <pc:sldLayoutChg chg="addSp delSp modSp mod">
          <pc:chgData name="Junyi Gao" userId="cf3192c3-22b2-471b-9587-943ccc0c0fb1" providerId="ADAL" clId="{5DA1B9CE-F174-4243-B4A1-0320629D7747}" dt="2023-03-09T17:47:03.750" v="66"/>
          <pc:sldLayoutMkLst>
            <pc:docMk/>
            <pc:sldMasterMk cId="536565787" sldId="2147483648"/>
            <pc:sldLayoutMk cId="776743863" sldId="2147483735"/>
          </pc:sldLayoutMkLst>
          <pc:picChg chg="add del mod">
            <ac:chgData name="Junyi Gao" userId="cf3192c3-22b2-471b-9587-943ccc0c0fb1" providerId="ADAL" clId="{5DA1B9CE-F174-4243-B4A1-0320629D7747}" dt="2023-03-09T17:47:02.616" v="64"/>
            <ac:picMkLst>
              <pc:docMk/>
              <pc:sldMasterMk cId="536565787" sldId="2147483648"/>
              <pc:sldLayoutMk cId="776743863" sldId="2147483735"/>
              <ac:picMk id="4" creationId="{C839A6C6-2E35-6283-FFD0-D49AB0FA9649}"/>
            </ac:picMkLst>
          </pc:picChg>
          <pc:picChg chg="add mod">
            <ac:chgData name="Junyi Gao" userId="cf3192c3-22b2-471b-9587-943ccc0c0fb1" providerId="ADAL" clId="{5DA1B9CE-F174-4243-B4A1-0320629D7747}" dt="2023-03-09T17:47:03.750" v="66"/>
            <ac:picMkLst>
              <pc:docMk/>
              <pc:sldMasterMk cId="536565787" sldId="2147483648"/>
              <pc:sldLayoutMk cId="776743863" sldId="2147483735"/>
              <ac:picMk id="5" creationId="{B18D3786-ADF0-5F33-8150-2D246A1FA2E1}"/>
            </ac:picMkLst>
          </pc:picChg>
          <pc:picChg chg="del">
            <ac:chgData name="Junyi Gao" userId="cf3192c3-22b2-471b-9587-943ccc0c0fb1" providerId="ADAL" clId="{5DA1B9CE-F174-4243-B4A1-0320629D7747}" dt="2023-03-09T17:47:03.563" v="65" actId="478"/>
            <ac:picMkLst>
              <pc:docMk/>
              <pc:sldMasterMk cId="536565787" sldId="2147483648"/>
              <pc:sldLayoutMk cId="776743863" sldId="2147483735"/>
              <ac:picMk id="21" creationId="{00000000-0000-0000-0000-000000000000}"/>
            </ac:picMkLst>
          </pc:picChg>
        </pc:sldLayoutChg>
        <pc:sldLayoutChg chg="addSp delSp modSp mod">
          <pc:chgData name="Junyi Gao" userId="cf3192c3-22b2-471b-9587-943ccc0c0fb1" providerId="ADAL" clId="{5DA1B9CE-F174-4243-B4A1-0320629D7747}" dt="2023-03-09T17:47:05.477" v="68"/>
          <pc:sldLayoutMkLst>
            <pc:docMk/>
            <pc:sldMasterMk cId="536565787" sldId="2147483648"/>
            <pc:sldLayoutMk cId="2785667150" sldId="2147483736"/>
          </pc:sldLayoutMkLst>
          <pc:picChg chg="add mod">
            <ac:chgData name="Junyi Gao" userId="cf3192c3-22b2-471b-9587-943ccc0c0fb1" providerId="ADAL" clId="{5DA1B9CE-F174-4243-B4A1-0320629D7747}" dt="2023-03-09T17:47:05.477" v="68"/>
            <ac:picMkLst>
              <pc:docMk/>
              <pc:sldMasterMk cId="536565787" sldId="2147483648"/>
              <pc:sldLayoutMk cId="2785667150" sldId="2147483736"/>
              <ac:picMk id="4" creationId="{56E2633F-0EA7-A289-6C2C-CDF5DF161DBE}"/>
            </ac:picMkLst>
          </pc:picChg>
          <pc:picChg chg="del">
            <ac:chgData name="Junyi Gao" userId="cf3192c3-22b2-471b-9587-943ccc0c0fb1" providerId="ADAL" clId="{5DA1B9CE-F174-4243-B4A1-0320629D7747}" dt="2023-03-09T17:47:05.263" v="67" actId="478"/>
            <ac:picMkLst>
              <pc:docMk/>
              <pc:sldMasterMk cId="536565787" sldId="2147483648"/>
              <pc:sldLayoutMk cId="2785667150" sldId="2147483736"/>
              <ac:picMk id="21" creationId="{00000000-0000-0000-0000-000000000000}"/>
            </ac:picMkLst>
          </pc:picChg>
        </pc:sldLayoutChg>
        <pc:sldLayoutChg chg="addSp delSp modSp mod">
          <pc:chgData name="Junyi Gao" userId="cf3192c3-22b2-471b-9587-943ccc0c0fb1" providerId="ADAL" clId="{5DA1B9CE-F174-4243-B4A1-0320629D7747}" dt="2023-03-09T17:47:07.216" v="70"/>
          <pc:sldLayoutMkLst>
            <pc:docMk/>
            <pc:sldMasterMk cId="536565787" sldId="2147483648"/>
            <pc:sldLayoutMk cId="4249543977" sldId="2147483737"/>
          </pc:sldLayoutMkLst>
          <pc:picChg chg="add mod">
            <ac:chgData name="Junyi Gao" userId="cf3192c3-22b2-471b-9587-943ccc0c0fb1" providerId="ADAL" clId="{5DA1B9CE-F174-4243-B4A1-0320629D7747}" dt="2023-03-09T17:47:07.216" v="70"/>
            <ac:picMkLst>
              <pc:docMk/>
              <pc:sldMasterMk cId="536565787" sldId="2147483648"/>
              <pc:sldLayoutMk cId="4249543977" sldId="2147483737"/>
              <ac:picMk id="4" creationId="{2E33B776-4E7E-9A8F-3F6B-D8543980D3C2}"/>
            </ac:picMkLst>
          </pc:picChg>
          <pc:picChg chg="del">
            <ac:chgData name="Junyi Gao" userId="cf3192c3-22b2-471b-9587-943ccc0c0fb1" providerId="ADAL" clId="{5DA1B9CE-F174-4243-B4A1-0320629D7747}" dt="2023-03-09T17:47:07.021" v="69" actId="478"/>
            <ac:picMkLst>
              <pc:docMk/>
              <pc:sldMasterMk cId="536565787" sldId="2147483648"/>
              <pc:sldLayoutMk cId="4249543977" sldId="2147483737"/>
              <ac:picMk id="21" creationId="{00000000-0000-0000-0000-000000000000}"/>
            </ac:picMkLst>
          </pc:picChg>
        </pc:sldLayoutChg>
        <pc:sldLayoutChg chg="addSp delSp modSp mod">
          <pc:chgData name="Junyi Gao" userId="cf3192c3-22b2-471b-9587-943ccc0c0fb1" providerId="ADAL" clId="{5DA1B9CE-F174-4243-B4A1-0320629D7747}" dt="2023-03-09T17:47:11.913" v="76"/>
          <pc:sldLayoutMkLst>
            <pc:docMk/>
            <pc:sldMasterMk cId="536565787" sldId="2147483648"/>
            <pc:sldLayoutMk cId="2368925637" sldId="2147483738"/>
          </pc:sldLayoutMkLst>
          <pc:picChg chg="add mod">
            <ac:chgData name="Junyi Gao" userId="cf3192c3-22b2-471b-9587-943ccc0c0fb1" providerId="ADAL" clId="{5DA1B9CE-F174-4243-B4A1-0320629D7747}" dt="2023-03-09T17:47:11.913" v="76"/>
            <ac:picMkLst>
              <pc:docMk/>
              <pc:sldMasterMk cId="536565787" sldId="2147483648"/>
              <pc:sldLayoutMk cId="2368925637" sldId="2147483738"/>
              <ac:picMk id="7" creationId="{76AF89B8-CF32-78C4-1839-05C3AE2EDAFF}"/>
            </ac:picMkLst>
          </pc:picChg>
          <pc:picChg chg="del">
            <ac:chgData name="Junyi Gao" userId="cf3192c3-22b2-471b-9587-943ccc0c0fb1" providerId="ADAL" clId="{5DA1B9CE-F174-4243-B4A1-0320629D7747}" dt="2023-03-09T17:47:11.705" v="75" actId="478"/>
            <ac:picMkLst>
              <pc:docMk/>
              <pc:sldMasterMk cId="536565787" sldId="2147483648"/>
              <pc:sldLayoutMk cId="2368925637" sldId="2147483738"/>
              <ac:picMk id="21" creationId="{00000000-0000-0000-0000-000000000000}"/>
            </ac:picMkLst>
          </pc:picChg>
        </pc:sldLayoutChg>
        <pc:sldLayoutChg chg="addSp delSp modSp mod">
          <pc:chgData name="Junyi Gao" userId="cf3192c3-22b2-471b-9587-943ccc0c0fb1" providerId="ADAL" clId="{5DA1B9CE-F174-4243-B4A1-0320629D7747}" dt="2023-03-09T17:47:10.349" v="74"/>
          <pc:sldLayoutMkLst>
            <pc:docMk/>
            <pc:sldMasterMk cId="536565787" sldId="2147483648"/>
            <pc:sldLayoutMk cId="1865905837" sldId="2147483739"/>
          </pc:sldLayoutMkLst>
          <pc:picChg chg="add mod">
            <ac:chgData name="Junyi Gao" userId="cf3192c3-22b2-471b-9587-943ccc0c0fb1" providerId="ADAL" clId="{5DA1B9CE-F174-4243-B4A1-0320629D7747}" dt="2023-03-09T17:47:10.349" v="74"/>
            <ac:picMkLst>
              <pc:docMk/>
              <pc:sldMasterMk cId="536565787" sldId="2147483648"/>
              <pc:sldLayoutMk cId="1865905837" sldId="2147483739"/>
              <ac:picMk id="7" creationId="{64DE9CCF-694A-4958-2458-8EC7666BFD09}"/>
            </ac:picMkLst>
          </pc:picChg>
          <pc:picChg chg="del">
            <ac:chgData name="Junyi Gao" userId="cf3192c3-22b2-471b-9587-943ccc0c0fb1" providerId="ADAL" clId="{5DA1B9CE-F174-4243-B4A1-0320629D7747}" dt="2023-03-09T17:47:10.156" v="73" actId="478"/>
            <ac:picMkLst>
              <pc:docMk/>
              <pc:sldMasterMk cId="536565787" sldId="2147483648"/>
              <pc:sldLayoutMk cId="1865905837" sldId="2147483739"/>
              <ac:picMk id="21" creationId="{00000000-0000-0000-0000-000000000000}"/>
            </ac:picMkLst>
          </pc:picChg>
        </pc:sldLayoutChg>
        <pc:sldLayoutChg chg="addSp delSp modSp mod">
          <pc:chgData name="Junyi Gao" userId="cf3192c3-22b2-471b-9587-943ccc0c0fb1" providerId="ADAL" clId="{5DA1B9CE-F174-4243-B4A1-0320629D7747}" dt="2023-03-09T17:47:14.794" v="80"/>
          <pc:sldLayoutMkLst>
            <pc:docMk/>
            <pc:sldMasterMk cId="536565787" sldId="2147483648"/>
            <pc:sldLayoutMk cId="4087797031" sldId="2147483740"/>
          </pc:sldLayoutMkLst>
          <pc:picChg chg="add mod">
            <ac:chgData name="Junyi Gao" userId="cf3192c3-22b2-471b-9587-943ccc0c0fb1" providerId="ADAL" clId="{5DA1B9CE-F174-4243-B4A1-0320629D7747}" dt="2023-03-09T17:47:14.794" v="80"/>
            <ac:picMkLst>
              <pc:docMk/>
              <pc:sldMasterMk cId="536565787" sldId="2147483648"/>
              <pc:sldLayoutMk cId="4087797031" sldId="2147483740"/>
              <ac:picMk id="4" creationId="{3D4A44BB-DAE9-CFE7-A210-CCB561D064B9}"/>
            </ac:picMkLst>
          </pc:picChg>
          <pc:picChg chg="del">
            <ac:chgData name="Junyi Gao" userId="cf3192c3-22b2-471b-9587-943ccc0c0fb1" providerId="ADAL" clId="{5DA1B9CE-F174-4243-B4A1-0320629D7747}" dt="2023-03-09T17:47:14.614" v="79" actId="478"/>
            <ac:picMkLst>
              <pc:docMk/>
              <pc:sldMasterMk cId="536565787" sldId="2147483648"/>
              <pc:sldLayoutMk cId="4087797031" sldId="2147483740"/>
              <ac:picMk id="21" creationId="{00000000-0000-0000-0000-000000000000}"/>
            </ac:picMkLst>
          </pc:picChg>
        </pc:sldLayoutChg>
        <pc:sldLayoutChg chg="addSp delSp modSp mod">
          <pc:chgData name="Junyi Gao" userId="cf3192c3-22b2-471b-9587-943ccc0c0fb1" providerId="ADAL" clId="{5DA1B9CE-F174-4243-B4A1-0320629D7747}" dt="2023-03-09T17:47:13.279" v="78"/>
          <pc:sldLayoutMkLst>
            <pc:docMk/>
            <pc:sldMasterMk cId="536565787" sldId="2147483648"/>
            <pc:sldLayoutMk cId="1784382925" sldId="2147483741"/>
          </pc:sldLayoutMkLst>
          <pc:picChg chg="add mod">
            <ac:chgData name="Junyi Gao" userId="cf3192c3-22b2-471b-9587-943ccc0c0fb1" providerId="ADAL" clId="{5DA1B9CE-F174-4243-B4A1-0320629D7747}" dt="2023-03-09T17:47:13.279" v="78"/>
            <ac:picMkLst>
              <pc:docMk/>
              <pc:sldMasterMk cId="536565787" sldId="2147483648"/>
              <pc:sldLayoutMk cId="1784382925" sldId="2147483741"/>
              <ac:picMk id="7" creationId="{4631B9FC-4291-4B84-AF9F-D85037CD1EDA}"/>
            </ac:picMkLst>
          </pc:picChg>
          <pc:picChg chg="del">
            <ac:chgData name="Junyi Gao" userId="cf3192c3-22b2-471b-9587-943ccc0c0fb1" providerId="ADAL" clId="{5DA1B9CE-F174-4243-B4A1-0320629D7747}" dt="2023-03-09T17:47:13.071" v="77" actId="478"/>
            <ac:picMkLst>
              <pc:docMk/>
              <pc:sldMasterMk cId="536565787" sldId="2147483648"/>
              <pc:sldLayoutMk cId="1784382925" sldId="2147483741"/>
              <ac:picMk id="21" creationId="{00000000-0000-0000-0000-000000000000}"/>
            </ac:picMkLst>
          </pc:picChg>
        </pc:sldLayoutChg>
        <pc:sldLayoutChg chg="addSp delSp modSp mod">
          <pc:chgData name="Junyi Gao" userId="cf3192c3-22b2-471b-9587-943ccc0c0fb1" providerId="ADAL" clId="{5DA1B9CE-F174-4243-B4A1-0320629D7747}" dt="2023-03-09T17:47:16.184" v="82"/>
          <pc:sldLayoutMkLst>
            <pc:docMk/>
            <pc:sldMasterMk cId="536565787" sldId="2147483648"/>
            <pc:sldLayoutMk cId="3075498877" sldId="2147483742"/>
          </pc:sldLayoutMkLst>
          <pc:picChg chg="add mod">
            <ac:chgData name="Junyi Gao" userId="cf3192c3-22b2-471b-9587-943ccc0c0fb1" providerId="ADAL" clId="{5DA1B9CE-F174-4243-B4A1-0320629D7747}" dt="2023-03-09T17:47:16.184" v="82"/>
            <ac:picMkLst>
              <pc:docMk/>
              <pc:sldMasterMk cId="536565787" sldId="2147483648"/>
              <pc:sldLayoutMk cId="3075498877" sldId="2147483742"/>
              <ac:picMk id="4" creationId="{1DF5C683-47C5-4CCA-6045-8331665A778F}"/>
            </ac:picMkLst>
          </pc:picChg>
          <pc:picChg chg="del">
            <ac:chgData name="Junyi Gao" userId="cf3192c3-22b2-471b-9587-943ccc0c0fb1" providerId="ADAL" clId="{5DA1B9CE-F174-4243-B4A1-0320629D7747}" dt="2023-03-09T17:47:15.997" v="81" actId="478"/>
            <ac:picMkLst>
              <pc:docMk/>
              <pc:sldMasterMk cId="536565787" sldId="2147483648"/>
              <pc:sldLayoutMk cId="3075498877" sldId="2147483742"/>
              <ac:picMk id="21" creationId="{00000000-0000-0000-0000-000000000000}"/>
            </ac:picMkLst>
          </pc:picChg>
        </pc:sldLayoutChg>
        <pc:sldLayoutChg chg="addSp delSp modSp mod">
          <pc:chgData name="Junyi Gao" userId="cf3192c3-22b2-471b-9587-943ccc0c0fb1" providerId="ADAL" clId="{5DA1B9CE-F174-4243-B4A1-0320629D7747}" dt="2023-03-09T17:47:17.857" v="84"/>
          <pc:sldLayoutMkLst>
            <pc:docMk/>
            <pc:sldMasterMk cId="536565787" sldId="2147483648"/>
            <pc:sldLayoutMk cId="1987459036" sldId="2147483743"/>
          </pc:sldLayoutMkLst>
          <pc:picChg chg="add mod">
            <ac:chgData name="Junyi Gao" userId="cf3192c3-22b2-471b-9587-943ccc0c0fb1" providerId="ADAL" clId="{5DA1B9CE-F174-4243-B4A1-0320629D7747}" dt="2023-03-09T17:47:17.857" v="84"/>
            <ac:picMkLst>
              <pc:docMk/>
              <pc:sldMasterMk cId="536565787" sldId="2147483648"/>
              <pc:sldLayoutMk cId="1987459036" sldId="2147483743"/>
              <ac:picMk id="4" creationId="{65CC9500-A80B-AD8E-D517-F229B04FEC0B}"/>
            </ac:picMkLst>
          </pc:picChg>
          <pc:picChg chg="del">
            <ac:chgData name="Junyi Gao" userId="cf3192c3-22b2-471b-9587-943ccc0c0fb1" providerId="ADAL" clId="{5DA1B9CE-F174-4243-B4A1-0320629D7747}" dt="2023-03-09T17:47:17.626" v="83" actId="478"/>
            <ac:picMkLst>
              <pc:docMk/>
              <pc:sldMasterMk cId="536565787" sldId="2147483648"/>
              <pc:sldLayoutMk cId="1987459036" sldId="2147483743"/>
              <ac:picMk id="21" creationId="{00000000-0000-0000-0000-000000000000}"/>
            </ac:picMkLst>
          </pc:picChg>
        </pc:sldLayoutChg>
        <pc:sldLayoutChg chg="addSp delSp modSp mod">
          <pc:chgData name="Junyi Gao" userId="cf3192c3-22b2-471b-9587-943ccc0c0fb1" providerId="ADAL" clId="{5DA1B9CE-F174-4243-B4A1-0320629D7747}" dt="2023-03-09T17:47:08.750" v="72"/>
          <pc:sldLayoutMkLst>
            <pc:docMk/>
            <pc:sldMasterMk cId="536565787" sldId="2147483648"/>
            <pc:sldLayoutMk cId="8073408" sldId="2147483744"/>
          </pc:sldLayoutMkLst>
          <pc:picChg chg="add mod">
            <ac:chgData name="Junyi Gao" userId="cf3192c3-22b2-471b-9587-943ccc0c0fb1" providerId="ADAL" clId="{5DA1B9CE-F174-4243-B4A1-0320629D7747}" dt="2023-03-09T17:47:08.750" v="72"/>
            <ac:picMkLst>
              <pc:docMk/>
              <pc:sldMasterMk cId="536565787" sldId="2147483648"/>
              <pc:sldLayoutMk cId="8073408" sldId="2147483744"/>
              <ac:picMk id="4" creationId="{0598B69D-25D8-4A2D-C48F-31A267FC5EBA}"/>
            </ac:picMkLst>
          </pc:picChg>
          <pc:picChg chg="del">
            <ac:chgData name="Junyi Gao" userId="cf3192c3-22b2-471b-9587-943ccc0c0fb1" providerId="ADAL" clId="{5DA1B9CE-F174-4243-B4A1-0320629D7747}" dt="2023-03-09T17:47:08.617" v="71" actId="478"/>
            <ac:picMkLst>
              <pc:docMk/>
              <pc:sldMasterMk cId="536565787" sldId="2147483648"/>
              <pc:sldLayoutMk cId="8073408" sldId="2147483744"/>
              <ac:picMk id="21" creationId="{00000000-0000-0000-0000-000000000000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3DAF3D8-4C2C-2C44-AA9A-64727FC66A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EBC6B1-1101-C44E-9F62-F13CC5D701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14EAD-E6BC-7348-94BF-AEA3D637A80C}" type="datetimeFigureOut">
              <a:rPr kumimoji="1" lang="zh-CN" altLang="en-US" smtClean="0"/>
              <a:t>2023/5/16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41937E-A0BB-8341-9724-46574E15C0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7EF122C-E13A-0A45-9E24-7029C4F68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0ADB1-972D-0145-A63D-AA8EE01124D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52622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08D30-AB35-4668-9F9B-9A9C3E3E5CD8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B8EFC-ACA5-4E35-BE0B-7C55525754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869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B8EFC-ACA5-4E35-BE0B-7C555257546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201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B8EFC-ACA5-4E35-BE0B-7C555257546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863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B8EFC-ACA5-4E35-BE0B-7C555257546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274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B8EFC-ACA5-4E35-BE0B-7C555257546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607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B8EFC-ACA5-4E35-BE0B-7C555257546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524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B8EFC-ACA5-4E35-BE0B-7C555257546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133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B8EFC-ACA5-4E35-BE0B-7C555257546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901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B8EFC-ACA5-4E35-BE0B-7C555257546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547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B8EFC-ACA5-4E35-BE0B-7C555257546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905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B8EFC-ACA5-4E35-BE0B-7C555257546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0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i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B8EFC-ACA5-4E35-BE0B-7C555257546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908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B8EFC-ACA5-4E35-BE0B-7C555257546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675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B8EFC-ACA5-4E35-BE0B-7C555257546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189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B8EFC-ACA5-4E35-BE0B-7C555257546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480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B8EFC-ACA5-4E35-BE0B-7C555257546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878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B8EFC-ACA5-4E35-BE0B-7C555257546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469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B8EFC-ACA5-4E35-BE0B-7C555257546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810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620000" cy="686195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B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 lIns="90000" tIns="0" rIns="0" bIns="0">
            <a:noAutofit/>
          </a:bodyPr>
          <a:lstStyle>
            <a:lvl1pPr algn="l">
              <a:defRPr sz="2800">
                <a:solidFill>
                  <a:srgbClr val="9B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66018" y="1065236"/>
            <a:ext cx="9953391" cy="52949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>
            <a:lvl1pPr algn="ctr">
              <a:defRPr sz="1400" b="1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en-US" altLang="zh-CN" dirty="0"/>
              <a:t>- </a:t>
            </a:r>
            <a:fld id="{CE0EBEEA-9F8E-472B-8F35-1A81288C858A}" type="slidenum">
              <a:rPr lang="zh-CN" altLang="en-US" smtClean="0"/>
              <a:pPr/>
              <a:t>‹#›</a:t>
            </a:fld>
            <a:r>
              <a:rPr lang="zh-CN" altLang="en-US" dirty="0"/>
              <a:t> </a:t>
            </a:r>
            <a:r>
              <a:rPr lang="en-US" altLang="zh-CN" dirty="0"/>
              <a:t>-</a:t>
            </a:r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 rot="10800000" flipV="1">
            <a:off x="1874268" y="249440"/>
            <a:ext cx="216000" cy="489600"/>
          </a:xfrm>
          <a:prstGeom prst="rect">
            <a:avLst/>
          </a:prstGeom>
          <a:solidFill>
            <a:srgbClr val="9B0000"/>
          </a:solidFill>
          <a:ln>
            <a:solidFill>
              <a:srgbClr val="9B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3600" dirty="0"/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140109" y="3046157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Problem Formulation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140109" y="3634837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Experiment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Setup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183891" y="2927593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183891" y="3522482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83891" y="5343916"/>
            <a:ext cx="129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">
            <a:extLst>
              <a:ext uri="{FF2B5EF4-FFF2-40B4-BE49-F238E27FC236}">
                <a16:creationId xmlns:a16="http://schemas.microsoft.com/office/drawing/2014/main" id="{49F5F86A-731D-5346-B814-1B988A5267B6}"/>
              </a:ext>
            </a:extLst>
          </p:cNvPr>
          <p:cNvSpPr txBox="1">
            <a:spLocks/>
          </p:cNvSpPr>
          <p:nvPr userDrawn="1"/>
        </p:nvSpPr>
        <p:spPr>
          <a:xfrm>
            <a:off x="140109" y="1724516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Clinical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Background</a:t>
            </a:r>
            <a:endParaRPr lang="zh-CN" altLang="en-US" sz="1400" b="1" kern="1200" dirty="0">
              <a:solidFill>
                <a:srgbClr val="9B0000"/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18" name="直接连接符 14">
            <a:extLst>
              <a:ext uri="{FF2B5EF4-FFF2-40B4-BE49-F238E27FC236}">
                <a16:creationId xmlns:a16="http://schemas.microsoft.com/office/drawing/2014/main" id="{BB996A2A-1692-4944-9C50-0BD5E543B774}"/>
              </a:ext>
            </a:extLst>
          </p:cNvPr>
          <p:cNvCxnSpPr/>
          <p:nvPr userDrawn="1"/>
        </p:nvCxnSpPr>
        <p:spPr>
          <a:xfrm flipH="1">
            <a:off x="183891" y="4123576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标题 1">
            <a:extLst>
              <a:ext uri="{FF2B5EF4-FFF2-40B4-BE49-F238E27FC236}">
                <a16:creationId xmlns:a16="http://schemas.microsoft.com/office/drawing/2014/main" id="{35473FE0-9DE5-F045-BB15-69E7A34FB7FB}"/>
              </a:ext>
            </a:extLst>
          </p:cNvPr>
          <p:cNvSpPr txBox="1">
            <a:spLocks/>
          </p:cNvSpPr>
          <p:nvPr userDrawn="1"/>
        </p:nvSpPr>
        <p:spPr>
          <a:xfrm>
            <a:off x="140109" y="4253994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Experiment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2" name="直接连接符 14">
            <a:extLst>
              <a:ext uri="{FF2B5EF4-FFF2-40B4-BE49-F238E27FC236}">
                <a16:creationId xmlns:a16="http://schemas.microsoft.com/office/drawing/2014/main" id="{469DBF47-C01C-FE4A-AA65-8B1332F06EA3}"/>
              </a:ext>
            </a:extLst>
          </p:cNvPr>
          <p:cNvCxnSpPr/>
          <p:nvPr userDrawn="1"/>
        </p:nvCxnSpPr>
        <p:spPr>
          <a:xfrm flipH="1">
            <a:off x="183891" y="4733175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标题 1">
            <a:extLst>
              <a:ext uri="{FF2B5EF4-FFF2-40B4-BE49-F238E27FC236}">
                <a16:creationId xmlns:a16="http://schemas.microsoft.com/office/drawing/2014/main" id="{AC288738-1C3F-CC4F-88CB-D4B4CF107DA9}"/>
              </a:ext>
            </a:extLst>
          </p:cNvPr>
          <p:cNvSpPr txBox="1">
            <a:spLocks/>
          </p:cNvSpPr>
          <p:nvPr userDrawn="1"/>
        </p:nvSpPr>
        <p:spPr>
          <a:xfrm>
            <a:off x="140109" y="4862462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Online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System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068CFA9-47B6-A94A-8B66-B6497DA8EADC}"/>
              </a:ext>
            </a:extLst>
          </p:cNvPr>
          <p:cNvSpPr txBox="1"/>
          <p:nvPr userDrawn="1"/>
        </p:nvSpPr>
        <p:spPr>
          <a:xfrm>
            <a:off x="357488" y="2285603"/>
            <a:ext cx="1043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COVID-19</a:t>
            </a:r>
            <a:endParaRPr lang="zh-CN" altLang="en-US" sz="1200" kern="1200" dirty="0">
              <a:solidFill>
                <a:srgbClr val="9B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5FA58BA-997A-564E-9247-31F88228D9FC}"/>
              </a:ext>
            </a:extLst>
          </p:cNvPr>
          <p:cNvSpPr txBox="1"/>
          <p:nvPr userDrawn="1"/>
        </p:nvSpPr>
        <p:spPr>
          <a:xfrm>
            <a:off x="364591" y="2604699"/>
            <a:ext cx="1276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ICU Prognosis</a:t>
            </a:r>
            <a:endParaRPr lang="zh-CN" altLang="en-US" sz="1200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307157F-7797-8842-9B6A-FB8B525D5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33" y="2659655"/>
            <a:ext cx="144000" cy="144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709F1B1-3DD3-2D4A-81E6-1C692AFF2C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72" y="2345068"/>
            <a:ext cx="144000" cy="144000"/>
          </a:xfrm>
          <a:prstGeom prst="rect">
            <a:avLst/>
          </a:prstGeom>
        </p:spPr>
      </p:pic>
      <p:cxnSp>
        <p:nvCxnSpPr>
          <p:cNvPr id="26" name="直接连接符 28">
            <a:extLst>
              <a:ext uri="{FF2B5EF4-FFF2-40B4-BE49-F238E27FC236}">
                <a16:creationId xmlns:a16="http://schemas.microsoft.com/office/drawing/2014/main" id="{6AB3BB36-809C-3B4D-BEE9-0E3A0ACABAC6}"/>
              </a:ext>
            </a:extLst>
          </p:cNvPr>
          <p:cNvCxnSpPr/>
          <p:nvPr userDrawn="1"/>
        </p:nvCxnSpPr>
        <p:spPr>
          <a:xfrm flipH="1">
            <a:off x="271466" y="2218556"/>
            <a:ext cx="1080000" cy="0"/>
          </a:xfrm>
          <a:prstGeom prst="line">
            <a:avLst/>
          </a:prstGeom>
          <a:ln>
            <a:solidFill>
              <a:srgbClr val="9B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8">
            <a:extLst>
              <a:ext uri="{FF2B5EF4-FFF2-40B4-BE49-F238E27FC236}">
                <a16:creationId xmlns:a16="http://schemas.microsoft.com/office/drawing/2014/main" id="{72E302F6-6AC9-560D-661F-FF6B97361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83"/>
          <a:stretch/>
        </p:blipFill>
        <p:spPr>
          <a:xfrm>
            <a:off x="399407" y="227980"/>
            <a:ext cx="864968" cy="7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3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620000" cy="686195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B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 lIns="90000" tIns="0" rIns="0" bIns="0">
            <a:noAutofit/>
          </a:bodyPr>
          <a:lstStyle>
            <a:lvl1pPr algn="l">
              <a:defRPr sz="2800">
                <a:solidFill>
                  <a:srgbClr val="9B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66018" y="1065236"/>
            <a:ext cx="9953391" cy="52949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>
            <a:lvl1pPr algn="ctr">
              <a:defRPr sz="1400" b="1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en-US" altLang="zh-CN" dirty="0"/>
              <a:t>- </a:t>
            </a:r>
            <a:fld id="{CE0EBEEA-9F8E-472B-8F35-1A81288C858A}" type="slidenum">
              <a:rPr lang="zh-CN" altLang="en-US" smtClean="0"/>
              <a:pPr/>
              <a:t>‹#›</a:t>
            </a:fld>
            <a:r>
              <a:rPr lang="zh-CN" altLang="en-US" dirty="0"/>
              <a:t> </a:t>
            </a:r>
            <a:r>
              <a:rPr lang="en-US" altLang="zh-CN" dirty="0"/>
              <a:t>-</a:t>
            </a:r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 rot="10800000" flipV="1">
            <a:off x="1874268" y="249440"/>
            <a:ext cx="216000" cy="489600"/>
          </a:xfrm>
          <a:prstGeom prst="rect">
            <a:avLst/>
          </a:prstGeom>
          <a:solidFill>
            <a:srgbClr val="9B0000"/>
          </a:solidFill>
          <a:ln>
            <a:solidFill>
              <a:srgbClr val="9B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3600" dirty="0"/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123400" y="2332282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rPr>
              <a:t>Problem Formulation</a:t>
            </a:r>
            <a:endParaRPr lang="zh-CN" altLang="en-US" sz="1400" b="1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j-cs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140109" y="2881624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Experiment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Setup</a:t>
            </a:r>
            <a:endParaRPr lang="zh-CN" altLang="en-US" sz="1400" b="1" kern="1200" dirty="0">
              <a:solidFill>
                <a:schemeClr val="bg1">
                  <a:lumMod val="65000"/>
                </a:schemeClr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183891" y="2207746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183891" y="2815605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83891" y="5343916"/>
            <a:ext cx="129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">
            <a:extLst>
              <a:ext uri="{FF2B5EF4-FFF2-40B4-BE49-F238E27FC236}">
                <a16:creationId xmlns:a16="http://schemas.microsoft.com/office/drawing/2014/main" id="{49F5F86A-731D-5346-B814-1B988A5267B6}"/>
              </a:ext>
            </a:extLst>
          </p:cNvPr>
          <p:cNvSpPr txBox="1">
            <a:spLocks/>
          </p:cNvSpPr>
          <p:nvPr userDrawn="1"/>
        </p:nvSpPr>
        <p:spPr>
          <a:xfrm>
            <a:off x="140109" y="1724516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Clinical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Background</a:t>
            </a:r>
            <a:endParaRPr lang="zh-CN" altLang="en-US" sz="1400" b="1" kern="1200" dirty="0">
              <a:solidFill>
                <a:schemeClr val="bg1">
                  <a:lumMod val="65000"/>
                </a:schemeClr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18" name="直接连接符 14">
            <a:extLst>
              <a:ext uri="{FF2B5EF4-FFF2-40B4-BE49-F238E27FC236}">
                <a16:creationId xmlns:a16="http://schemas.microsoft.com/office/drawing/2014/main" id="{BB996A2A-1692-4944-9C50-0BD5E543B774}"/>
              </a:ext>
            </a:extLst>
          </p:cNvPr>
          <p:cNvCxnSpPr/>
          <p:nvPr userDrawn="1"/>
        </p:nvCxnSpPr>
        <p:spPr>
          <a:xfrm flipH="1">
            <a:off x="183891" y="3387830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标题 1">
            <a:extLst>
              <a:ext uri="{FF2B5EF4-FFF2-40B4-BE49-F238E27FC236}">
                <a16:creationId xmlns:a16="http://schemas.microsoft.com/office/drawing/2014/main" id="{35473FE0-9DE5-F045-BB15-69E7A34FB7FB}"/>
              </a:ext>
            </a:extLst>
          </p:cNvPr>
          <p:cNvSpPr txBox="1">
            <a:spLocks/>
          </p:cNvSpPr>
          <p:nvPr userDrawn="1"/>
        </p:nvSpPr>
        <p:spPr>
          <a:xfrm>
            <a:off x="137235" y="3486389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Experiment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Results</a:t>
            </a:r>
            <a:endParaRPr lang="zh-CN" altLang="en-US" sz="1400" b="1" kern="1200" dirty="0">
              <a:solidFill>
                <a:srgbClr val="9B0000"/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32" name="直接连接符 14">
            <a:extLst>
              <a:ext uri="{FF2B5EF4-FFF2-40B4-BE49-F238E27FC236}">
                <a16:creationId xmlns:a16="http://schemas.microsoft.com/office/drawing/2014/main" id="{469DBF47-C01C-FE4A-AA65-8B1332F06EA3}"/>
              </a:ext>
            </a:extLst>
          </p:cNvPr>
          <p:cNvCxnSpPr/>
          <p:nvPr userDrawn="1"/>
        </p:nvCxnSpPr>
        <p:spPr>
          <a:xfrm flipH="1">
            <a:off x="183891" y="4733175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标题 1">
            <a:extLst>
              <a:ext uri="{FF2B5EF4-FFF2-40B4-BE49-F238E27FC236}">
                <a16:creationId xmlns:a16="http://schemas.microsoft.com/office/drawing/2014/main" id="{AC288738-1C3F-CC4F-88CB-D4B4CF107DA9}"/>
              </a:ext>
            </a:extLst>
          </p:cNvPr>
          <p:cNvSpPr txBox="1">
            <a:spLocks/>
          </p:cNvSpPr>
          <p:nvPr userDrawn="1"/>
        </p:nvSpPr>
        <p:spPr>
          <a:xfrm>
            <a:off x="140109" y="4862462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Online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System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068CFA9-47B6-A94A-8B66-B6497DA8EADC}"/>
              </a:ext>
            </a:extLst>
          </p:cNvPr>
          <p:cNvSpPr txBox="1"/>
          <p:nvPr userDrawn="1"/>
        </p:nvSpPr>
        <p:spPr>
          <a:xfrm>
            <a:off x="415972" y="4022851"/>
            <a:ext cx="1143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Performance</a:t>
            </a:r>
            <a:endParaRPr lang="zh-CN" altLang="en-US" sz="1200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5FA58BA-997A-564E-9247-31F88228D9FC}"/>
              </a:ext>
            </a:extLst>
          </p:cNvPr>
          <p:cNvSpPr txBox="1"/>
          <p:nvPr userDrawn="1"/>
        </p:nvSpPr>
        <p:spPr>
          <a:xfrm>
            <a:off x="423075" y="4341947"/>
            <a:ext cx="1276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Case Study</a:t>
            </a:r>
            <a:endParaRPr lang="zh-CN" altLang="en-US" sz="1200" kern="1200" dirty="0">
              <a:solidFill>
                <a:srgbClr val="9B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307157F-7797-8842-9B6A-FB8B525D5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45" y="4102753"/>
            <a:ext cx="144000" cy="144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709F1B1-3DD3-2D4A-81E6-1C692AFF2C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4" y="4408446"/>
            <a:ext cx="144000" cy="144000"/>
          </a:xfrm>
          <a:prstGeom prst="rect">
            <a:avLst/>
          </a:prstGeom>
        </p:spPr>
      </p:pic>
      <p:cxnSp>
        <p:nvCxnSpPr>
          <p:cNvPr id="26" name="直接连接符 28">
            <a:extLst>
              <a:ext uri="{FF2B5EF4-FFF2-40B4-BE49-F238E27FC236}">
                <a16:creationId xmlns:a16="http://schemas.microsoft.com/office/drawing/2014/main" id="{6AB3BB36-809C-3B4D-BEE9-0E3A0ACABAC6}"/>
              </a:ext>
            </a:extLst>
          </p:cNvPr>
          <p:cNvCxnSpPr/>
          <p:nvPr userDrawn="1"/>
        </p:nvCxnSpPr>
        <p:spPr>
          <a:xfrm flipH="1">
            <a:off x="248794" y="3955824"/>
            <a:ext cx="1080000" cy="0"/>
          </a:xfrm>
          <a:prstGeom prst="line">
            <a:avLst/>
          </a:prstGeom>
          <a:ln>
            <a:solidFill>
              <a:srgbClr val="9B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8">
            <a:extLst>
              <a:ext uri="{FF2B5EF4-FFF2-40B4-BE49-F238E27FC236}">
                <a16:creationId xmlns:a16="http://schemas.microsoft.com/office/drawing/2014/main" id="{1DF5C683-47C5-4CCA-6045-8331665A7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83"/>
          <a:stretch/>
        </p:blipFill>
        <p:spPr>
          <a:xfrm>
            <a:off x="399407" y="227980"/>
            <a:ext cx="864968" cy="7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9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620000" cy="686195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B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 lIns="90000" tIns="0" rIns="0" bIns="0">
            <a:noAutofit/>
          </a:bodyPr>
          <a:lstStyle>
            <a:lvl1pPr algn="l">
              <a:defRPr sz="2800">
                <a:solidFill>
                  <a:srgbClr val="9B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66018" y="1065236"/>
            <a:ext cx="9953391" cy="52949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>
            <a:lvl1pPr algn="ctr">
              <a:defRPr sz="1400" b="1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en-US" altLang="zh-CN" dirty="0"/>
              <a:t>- </a:t>
            </a:r>
            <a:fld id="{CE0EBEEA-9F8E-472B-8F35-1A81288C858A}" type="slidenum">
              <a:rPr lang="zh-CN" altLang="en-US" smtClean="0"/>
              <a:pPr/>
              <a:t>‹#›</a:t>
            </a:fld>
            <a:r>
              <a:rPr lang="zh-CN" altLang="en-US" dirty="0"/>
              <a:t> </a:t>
            </a:r>
            <a:r>
              <a:rPr lang="en-US" altLang="zh-CN" dirty="0"/>
              <a:t>-</a:t>
            </a:r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 rot="10800000" flipV="1">
            <a:off x="1874268" y="249440"/>
            <a:ext cx="216000" cy="489600"/>
          </a:xfrm>
          <a:prstGeom prst="rect">
            <a:avLst/>
          </a:prstGeom>
          <a:solidFill>
            <a:srgbClr val="9B0000"/>
          </a:solidFill>
          <a:ln>
            <a:solidFill>
              <a:srgbClr val="9B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3600" dirty="0"/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123400" y="2332282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rPr>
              <a:t>Problem Formulation</a:t>
            </a:r>
            <a:endParaRPr lang="zh-CN" altLang="en-US" sz="1400" b="1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j-cs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140109" y="2881624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Experiment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Setup</a:t>
            </a:r>
            <a:endParaRPr lang="zh-CN" altLang="en-US" sz="1400" b="1" kern="1200" dirty="0">
              <a:solidFill>
                <a:schemeClr val="bg1">
                  <a:lumMod val="65000"/>
                </a:schemeClr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183891" y="2207746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183891" y="2815605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67182" y="4640496"/>
            <a:ext cx="129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">
            <a:extLst>
              <a:ext uri="{FF2B5EF4-FFF2-40B4-BE49-F238E27FC236}">
                <a16:creationId xmlns:a16="http://schemas.microsoft.com/office/drawing/2014/main" id="{49F5F86A-731D-5346-B814-1B988A5267B6}"/>
              </a:ext>
            </a:extLst>
          </p:cNvPr>
          <p:cNvSpPr txBox="1">
            <a:spLocks/>
          </p:cNvSpPr>
          <p:nvPr userDrawn="1"/>
        </p:nvSpPr>
        <p:spPr>
          <a:xfrm>
            <a:off x="140109" y="1724516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Clinical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Background</a:t>
            </a:r>
            <a:endParaRPr lang="zh-CN" altLang="en-US" sz="1400" b="1" kern="1200" dirty="0">
              <a:solidFill>
                <a:schemeClr val="bg1">
                  <a:lumMod val="65000"/>
                </a:schemeClr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18" name="直接连接符 14">
            <a:extLst>
              <a:ext uri="{FF2B5EF4-FFF2-40B4-BE49-F238E27FC236}">
                <a16:creationId xmlns:a16="http://schemas.microsoft.com/office/drawing/2014/main" id="{BB996A2A-1692-4944-9C50-0BD5E543B774}"/>
              </a:ext>
            </a:extLst>
          </p:cNvPr>
          <p:cNvCxnSpPr/>
          <p:nvPr userDrawn="1"/>
        </p:nvCxnSpPr>
        <p:spPr>
          <a:xfrm flipH="1">
            <a:off x="183891" y="3387830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标题 1">
            <a:extLst>
              <a:ext uri="{FF2B5EF4-FFF2-40B4-BE49-F238E27FC236}">
                <a16:creationId xmlns:a16="http://schemas.microsoft.com/office/drawing/2014/main" id="{35473FE0-9DE5-F045-BB15-69E7A34FB7FB}"/>
              </a:ext>
            </a:extLst>
          </p:cNvPr>
          <p:cNvSpPr txBox="1">
            <a:spLocks/>
          </p:cNvSpPr>
          <p:nvPr userDrawn="1"/>
        </p:nvSpPr>
        <p:spPr>
          <a:xfrm>
            <a:off x="137235" y="3486389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Experiment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Results</a:t>
            </a:r>
            <a:endParaRPr lang="zh-CN" altLang="en-US" sz="1400" b="1" kern="1200" dirty="0">
              <a:solidFill>
                <a:schemeClr val="bg1">
                  <a:lumMod val="65000"/>
                </a:schemeClr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32" name="直接连接符 14">
            <a:extLst>
              <a:ext uri="{FF2B5EF4-FFF2-40B4-BE49-F238E27FC236}">
                <a16:creationId xmlns:a16="http://schemas.microsoft.com/office/drawing/2014/main" id="{469DBF47-C01C-FE4A-AA65-8B1332F06EA3}"/>
              </a:ext>
            </a:extLst>
          </p:cNvPr>
          <p:cNvCxnSpPr/>
          <p:nvPr userDrawn="1"/>
        </p:nvCxnSpPr>
        <p:spPr>
          <a:xfrm flipH="1">
            <a:off x="167182" y="4029755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标题 1">
            <a:extLst>
              <a:ext uri="{FF2B5EF4-FFF2-40B4-BE49-F238E27FC236}">
                <a16:creationId xmlns:a16="http://schemas.microsoft.com/office/drawing/2014/main" id="{AC288738-1C3F-CC4F-88CB-D4B4CF107DA9}"/>
              </a:ext>
            </a:extLst>
          </p:cNvPr>
          <p:cNvSpPr txBox="1">
            <a:spLocks/>
          </p:cNvSpPr>
          <p:nvPr userDrawn="1"/>
        </p:nvSpPr>
        <p:spPr>
          <a:xfrm>
            <a:off x="123400" y="4159042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Online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System</a:t>
            </a:r>
            <a:endParaRPr lang="zh-CN" altLang="en-US" sz="1400" b="1" kern="1200" dirty="0">
              <a:solidFill>
                <a:srgbClr val="9B0000"/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65CC9500-A80B-AD8E-D517-F229B04FE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83"/>
          <a:stretch/>
        </p:blipFill>
        <p:spPr>
          <a:xfrm>
            <a:off x="399407" y="227980"/>
            <a:ext cx="864968" cy="7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5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620000" cy="686195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B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 lIns="90000" tIns="0" rIns="0" bIns="0">
            <a:noAutofit/>
          </a:bodyPr>
          <a:lstStyle>
            <a:lvl1pPr algn="l">
              <a:defRPr sz="2800">
                <a:solidFill>
                  <a:srgbClr val="9B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66018" y="1065236"/>
            <a:ext cx="9953391" cy="52949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>
            <a:lvl1pPr algn="ctr">
              <a:defRPr sz="1400" b="1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en-US" altLang="zh-CN" dirty="0"/>
              <a:t>- </a:t>
            </a:r>
            <a:fld id="{CE0EBEEA-9F8E-472B-8F35-1A81288C858A}" type="slidenum">
              <a:rPr lang="zh-CN" altLang="en-US" smtClean="0"/>
              <a:pPr/>
              <a:t>‹#›</a:t>
            </a:fld>
            <a:r>
              <a:rPr lang="zh-CN" altLang="en-US" dirty="0"/>
              <a:t> </a:t>
            </a:r>
            <a:r>
              <a:rPr lang="en-US" altLang="zh-CN" dirty="0"/>
              <a:t>-</a:t>
            </a:r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 rot="10800000" flipV="1">
            <a:off x="1874268" y="249440"/>
            <a:ext cx="216000" cy="489600"/>
          </a:xfrm>
          <a:prstGeom prst="rect">
            <a:avLst/>
          </a:prstGeom>
          <a:solidFill>
            <a:srgbClr val="9B0000"/>
          </a:solidFill>
          <a:ln>
            <a:solidFill>
              <a:srgbClr val="9B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3600" dirty="0"/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140109" y="3046157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Problem Formulation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140109" y="3634837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Prediction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Solution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183891" y="2927593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183891" y="3522482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83891" y="5343916"/>
            <a:ext cx="129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">
            <a:extLst>
              <a:ext uri="{FF2B5EF4-FFF2-40B4-BE49-F238E27FC236}">
                <a16:creationId xmlns:a16="http://schemas.microsoft.com/office/drawing/2014/main" id="{49F5F86A-731D-5346-B814-1B988A5267B6}"/>
              </a:ext>
            </a:extLst>
          </p:cNvPr>
          <p:cNvSpPr txBox="1">
            <a:spLocks/>
          </p:cNvSpPr>
          <p:nvPr userDrawn="1"/>
        </p:nvSpPr>
        <p:spPr>
          <a:xfrm>
            <a:off x="140109" y="1724516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Clinical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Background</a:t>
            </a:r>
            <a:endParaRPr lang="zh-CN" altLang="en-US" sz="1400" b="1" kern="1200" dirty="0">
              <a:solidFill>
                <a:srgbClr val="9B0000"/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18" name="直接连接符 14">
            <a:extLst>
              <a:ext uri="{FF2B5EF4-FFF2-40B4-BE49-F238E27FC236}">
                <a16:creationId xmlns:a16="http://schemas.microsoft.com/office/drawing/2014/main" id="{BB996A2A-1692-4944-9C50-0BD5E543B774}"/>
              </a:ext>
            </a:extLst>
          </p:cNvPr>
          <p:cNvCxnSpPr/>
          <p:nvPr userDrawn="1"/>
        </p:nvCxnSpPr>
        <p:spPr>
          <a:xfrm flipH="1">
            <a:off x="183891" y="4123576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标题 1">
            <a:extLst>
              <a:ext uri="{FF2B5EF4-FFF2-40B4-BE49-F238E27FC236}">
                <a16:creationId xmlns:a16="http://schemas.microsoft.com/office/drawing/2014/main" id="{35473FE0-9DE5-F045-BB15-69E7A34FB7FB}"/>
              </a:ext>
            </a:extLst>
          </p:cNvPr>
          <p:cNvSpPr txBox="1">
            <a:spLocks/>
          </p:cNvSpPr>
          <p:nvPr userDrawn="1"/>
        </p:nvSpPr>
        <p:spPr>
          <a:xfrm>
            <a:off x="140109" y="4253994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Experiment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2" name="直接连接符 14">
            <a:extLst>
              <a:ext uri="{FF2B5EF4-FFF2-40B4-BE49-F238E27FC236}">
                <a16:creationId xmlns:a16="http://schemas.microsoft.com/office/drawing/2014/main" id="{469DBF47-C01C-FE4A-AA65-8B1332F06EA3}"/>
              </a:ext>
            </a:extLst>
          </p:cNvPr>
          <p:cNvCxnSpPr/>
          <p:nvPr userDrawn="1"/>
        </p:nvCxnSpPr>
        <p:spPr>
          <a:xfrm flipH="1">
            <a:off x="183891" y="4733175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标题 1">
            <a:extLst>
              <a:ext uri="{FF2B5EF4-FFF2-40B4-BE49-F238E27FC236}">
                <a16:creationId xmlns:a16="http://schemas.microsoft.com/office/drawing/2014/main" id="{AC288738-1C3F-CC4F-88CB-D4B4CF107DA9}"/>
              </a:ext>
            </a:extLst>
          </p:cNvPr>
          <p:cNvSpPr txBox="1">
            <a:spLocks/>
          </p:cNvSpPr>
          <p:nvPr userDrawn="1"/>
        </p:nvSpPr>
        <p:spPr>
          <a:xfrm>
            <a:off x="140109" y="4862462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AI-Doctor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System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068CFA9-47B6-A94A-8B66-B6497DA8EADC}"/>
              </a:ext>
            </a:extLst>
          </p:cNvPr>
          <p:cNvSpPr txBox="1"/>
          <p:nvPr userDrawn="1"/>
        </p:nvSpPr>
        <p:spPr>
          <a:xfrm>
            <a:off x="357488" y="2285603"/>
            <a:ext cx="1043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COVID-19</a:t>
            </a:r>
            <a:endParaRPr lang="zh-CN" altLang="en-US" sz="1200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5FA58BA-997A-564E-9247-31F88228D9FC}"/>
              </a:ext>
            </a:extLst>
          </p:cNvPr>
          <p:cNvSpPr txBox="1"/>
          <p:nvPr userDrawn="1"/>
        </p:nvSpPr>
        <p:spPr>
          <a:xfrm>
            <a:off x="364591" y="2604699"/>
            <a:ext cx="1276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ICU Prognosis</a:t>
            </a:r>
            <a:endParaRPr lang="zh-CN" altLang="en-US" sz="1200" kern="1200" dirty="0">
              <a:solidFill>
                <a:srgbClr val="9B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307157F-7797-8842-9B6A-FB8B525D5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33" y="2344865"/>
            <a:ext cx="144000" cy="144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709F1B1-3DD3-2D4A-81E6-1C692AFF2C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44" y="2670004"/>
            <a:ext cx="144000" cy="144000"/>
          </a:xfrm>
          <a:prstGeom prst="rect">
            <a:avLst/>
          </a:prstGeom>
        </p:spPr>
      </p:pic>
      <p:cxnSp>
        <p:nvCxnSpPr>
          <p:cNvPr id="26" name="直接连接符 28">
            <a:extLst>
              <a:ext uri="{FF2B5EF4-FFF2-40B4-BE49-F238E27FC236}">
                <a16:creationId xmlns:a16="http://schemas.microsoft.com/office/drawing/2014/main" id="{6AB3BB36-809C-3B4D-BEE9-0E3A0ACABAC6}"/>
              </a:ext>
            </a:extLst>
          </p:cNvPr>
          <p:cNvCxnSpPr/>
          <p:nvPr userDrawn="1"/>
        </p:nvCxnSpPr>
        <p:spPr>
          <a:xfrm flipH="1">
            <a:off x="271466" y="2218556"/>
            <a:ext cx="1080000" cy="0"/>
          </a:xfrm>
          <a:prstGeom prst="line">
            <a:avLst/>
          </a:prstGeom>
          <a:ln>
            <a:solidFill>
              <a:srgbClr val="9B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8">
            <a:extLst>
              <a:ext uri="{FF2B5EF4-FFF2-40B4-BE49-F238E27FC236}">
                <a16:creationId xmlns:a16="http://schemas.microsoft.com/office/drawing/2014/main" id="{F5052DC8-03AE-3226-63E0-23D8291CD9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83"/>
          <a:stretch/>
        </p:blipFill>
        <p:spPr>
          <a:xfrm>
            <a:off x="399407" y="227980"/>
            <a:ext cx="864968" cy="7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5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620000" cy="686195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B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 lIns="90000" tIns="0" rIns="0" bIns="0">
            <a:noAutofit/>
          </a:bodyPr>
          <a:lstStyle>
            <a:lvl1pPr algn="l">
              <a:defRPr sz="2800">
                <a:solidFill>
                  <a:srgbClr val="9B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66018" y="1065236"/>
            <a:ext cx="9953391" cy="52949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>
            <a:lvl1pPr algn="ctr">
              <a:defRPr sz="1400" b="1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en-US" altLang="zh-CN" dirty="0"/>
              <a:t>- </a:t>
            </a:r>
            <a:fld id="{CE0EBEEA-9F8E-472B-8F35-1A81288C858A}" type="slidenum">
              <a:rPr lang="zh-CN" altLang="en-US" smtClean="0"/>
              <a:pPr/>
              <a:t>‹#›</a:t>
            </a:fld>
            <a:r>
              <a:rPr lang="zh-CN" altLang="en-US" dirty="0"/>
              <a:t> </a:t>
            </a:r>
            <a:r>
              <a:rPr lang="en-US" altLang="zh-CN" dirty="0"/>
              <a:t>-</a:t>
            </a:r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 rot="10800000" flipV="1">
            <a:off x="1874268" y="249440"/>
            <a:ext cx="216000" cy="489600"/>
          </a:xfrm>
          <a:prstGeom prst="rect">
            <a:avLst/>
          </a:prstGeom>
          <a:solidFill>
            <a:srgbClr val="9B0000"/>
          </a:solidFill>
          <a:ln>
            <a:solidFill>
              <a:srgbClr val="9B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3600" dirty="0"/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140109" y="2437718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rPr>
              <a:t>Problem Formulation</a:t>
            </a:r>
            <a:endParaRPr lang="zh-CN" altLang="en-US" sz="1400" b="1" kern="1200" dirty="0">
              <a:solidFill>
                <a:srgbClr val="9B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j-cs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140109" y="3708444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Prediction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Solution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183891" y="2334144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183891" y="3596089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83891" y="5417523"/>
            <a:ext cx="129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">
            <a:extLst>
              <a:ext uri="{FF2B5EF4-FFF2-40B4-BE49-F238E27FC236}">
                <a16:creationId xmlns:a16="http://schemas.microsoft.com/office/drawing/2014/main" id="{49F5F86A-731D-5346-B814-1B988A5267B6}"/>
              </a:ext>
            </a:extLst>
          </p:cNvPr>
          <p:cNvSpPr txBox="1">
            <a:spLocks/>
          </p:cNvSpPr>
          <p:nvPr userDrawn="1"/>
        </p:nvSpPr>
        <p:spPr>
          <a:xfrm>
            <a:off x="140109" y="1825754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Clinical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Background</a:t>
            </a:r>
            <a:endParaRPr lang="zh-CN" altLang="en-US" sz="1400" b="1" kern="1200" dirty="0">
              <a:solidFill>
                <a:schemeClr val="bg1">
                  <a:lumMod val="65000"/>
                </a:schemeClr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18" name="直接连接符 14">
            <a:extLst>
              <a:ext uri="{FF2B5EF4-FFF2-40B4-BE49-F238E27FC236}">
                <a16:creationId xmlns:a16="http://schemas.microsoft.com/office/drawing/2014/main" id="{BB996A2A-1692-4944-9C50-0BD5E543B774}"/>
              </a:ext>
            </a:extLst>
          </p:cNvPr>
          <p:cNvCxnSpPr/>
          <p:nvPr userDrawn="1"/>
        </p:nvCxnSpPr>
        <p:spPr>
          <a:xfrm flipH="1">
            <a:off x="183891" y="4197183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标题 1">
            <a:extLst>
              <a:ext uri="{FF2B5EF4-FFF2-40B4-BE49-F238E27FC236}">
                <a16:creationId xmlns:a16="http://schemas.microsoft.com/office/drawing/2014/main" id="{35473FE0-9DE5-F045-BB15-69E7A34FB7FB}"/>
              </a:ext>
            </a:extLst>
          </p:cNvPr>
          <p:cNvSpPr txBox="1">
            <a:spLocks/>
          </p:cNvSpPr>
          <p:nvPr userDrawn="1"/>
        </p:nvSpPr>
        <p:spPr>
          <a:xfrm>
            <a:off x="140109" y="4327601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Experiment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2" name="直接连接符 14">
            <a:extLst>
              <a:ext uri="{FF2B5EF4-FFF2-40B4-BE49-F238E27FC236}">
                <a16:creationId xmlns:a16="http://schemas.microsoft.com/office/drawing/2014/main" id="{469DBF47-C01C-FE4A-AA65-8B1332F06EA3}"/>
              </a:ext>
            </a:extLst>
          </p:cNvPr>
          <p:cNvCxnSpPr/>
          <p:nvPr userDrawn="1"/>
        </p:nvCxnSpPr>
        <p:spPr>
          <a:xfrm flipH="1">
            <a:off x="183891" y="4806782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标题 1">
            <a:extLst>
              <a:ext uri="{FF2B5EF4-FFF2-40B4-BE49-F238E27FC236}">
                <a16:creationId xmlns:a16="http://schemas.microsoft.com/office/drawing/2014/main" id="{AC288738-1C3F-CC4F-88CB-D4B4CF107DA9}"/>
              </a:ext>
            </a:extLst>
          </p:cNvPr>
          <p:cNvSpPr txBox="1">
            <a:spLocks/>
          </p:cNvSpPr>
          <p:nvPr userDrawn="1"/>
        </p:nvSpPr>
        <p:spPr>
          <a:xfrm>
            <a:off x="140109" y="4936069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AI-Doctor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System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A5AA68C-2DAB-4E49-BA23-98AA8900BC44}"/>
              </a:ext>
            </a:extLst>
          </p:cNvPr>
          <p:cNvSpPr txBox="1"/>
          <p:nvPr userDrawn="1"/>
        </p:nvSpPr>
        <p:spPr>
          <a:xfrm>
            <a:off x="313653" y="2975791"/>
            <a:ext cx="1043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Outcome</a:t>
            </a:r>
            <a:endParaRPr lang="zh-CN" altLang="en-US" sz="1200" kern="1200" dirty="0">
              <a:solidFill>
                <a:srgbClr val="9B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A99678A-F54E-9F4D-B1BF-263E89D6ADE5}"/>
              </a:ext>
            </a:extLst>
          </p:cNvPr>
          <p:cNvSpPr txBox="1"/>
          <p:nvPr userDrawn="1"/>
        </p:nvSpPr>
        <p:spPr>
          <a:xfrm>
            <a:off x="320756" y="3294887"/>
            <a:ext cx="1276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Length of Stay</a:t>
            </a:r>
            <a:endParaRPr lang="zh-CN" altLang="en-US" sz="1200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49EF43F-33A5-3548-904A-865746BA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8" y="3364833"/>
            <a:ext cx="144000" cy="144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FCB407D-2526-F44A-97D6-FDD81BDB4C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8" y="3046455"/>
            <a:ext cx="144000" cy="144000"/>
          </a:xfrm>
          <a:prstGeom prst="rect">
            <a:avLst/>
          </a:prstGeom>
        </p:spPr>
      </p:pic>
      <p:cxnSp>
        <p:nvCxnSpPr>
          <p:cNvPr id="26" name="直接连接符 28">
            <a:extLst>
              <a:ext uri="{FF2B5EF4-FFF2-40B4-BE49-F238E27FC236}">
                <a16:creationId xmlns:a16="http://schemas.microsoft.com/office/drawing/2014/main" id="{F285ED88-F999-C04E-B338-8F7612C62847}"/>
              </a:ext>
            </a:extLst>
          </p:cNvPr>
          <p:cNvCxnSpPr/>
          <p:nvPr userDrawn="1"/>
        </p:nvCxnSpPr>
        <p:spPr>
          <a:xfrm flipH="1">
            <a:off x="227631" y="2893754"/>
            <a:ext cx="1080000" cy="0"/>
          </a:xfrm>
          <a:prstGeom prst="line">
            <a:avLst/>
          </a:prstGeom>
          <a:ln>
            <a:solidFill>
              <a:srgbClr val="9B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8">
            <a:extLst>
              <a:ext uri="{FF2B5EF4-FFF2-40B4-BE49-F238E27FC236}">
                <a16:creationId xmlns:a16="http://schemas.microsoft.com/office/drawing/2014/main" id="{B5D11555-3BD6-7004-F1E0-E902C6D27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83"/>
          <a:stretch/>
        </p:blipFill>
        <p:spPr>
          <a:xfrm>
            <a:off x="399407" y="227980"/>
            <a:ext cx="864968" cy="7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0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620000" cy="686195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B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 lIns="90000" tIns="0" rIns="0" bIns="0">
            <a:noAutofit/>
          </a:bodyPr>
          <a:lstStyle>
            <a:lvl1pPr algn="l">
              <a:defRPr sz="2800">
                <a:solidFill>
                  <a:srgbClr val="9B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66018" y="1065236"/>
            <a:ext cx="9953391" cy="52949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>
            <a:lvl1pPr algn="ctr">
              <a:defRPr sz="1400" b="1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en-US" altLang="zh-CN" dirty="0"/>
              <a:t>- </a:t>
            </a:r>
            <a:fld id="{CE0EBEEA-9F8E-472B-8F35-1A81288C858A}" type="slidenum">
              <a:rPr lang="zh-CN" altLang="en-US" smtClean="0"/>
              <a:pPr/>
              <a:t>‹#›</a:t>
            </a:fld>
            <a:r>
              <a:rPr lang="zh-CN" altLang="en-US" dirty="0"/>
              <a:t> </a:t>
            </a:r>
            <a:r>
              <a:rPr lang="en-US" altLang="zh-CN" dirty="0"/>
              <a:t>-</a:t>
            </a:r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 rot="10800000" flipV="1">
            <a:off x="1874268" y="249440"/>
            <a:ext cx="216000" cy="489600"/>
          </a:xfrm>
          <a:prstGeom prst="rect">
            <a:avLst/>
          </a:prstGeom>
          <a:solidFill>
            <a:srgbClr val="9B0000"/>
          </a:solidFill>
          <a:ln>
            <a:solidFill>
              <a:srgbClr val="9B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3600" dirty="0"/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140109" y="2437718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rPr>
              <a:t>Problem Formulation</a:t>
            </a:r>
            <a:endParaRPr lang="zh-CN" altLang="en-US" sz="1400" b="1" kern="1200" dirty="0">
              <a:solidFill>
                <a:srgbClr val="9B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j-cs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140109" y="3708444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Prediction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Solution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183891" y="2334144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183891" y="3596089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83891" y="5417523"/>
            <a:ext cx="129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">
            <a:extLst>
              <a:ext uri="{FF2B5EF4-FFF2-40B4-BE49-F238E27FC236}">
                <a16:creationId xmlns:a16="http://schemas.microsoft.com/office/drawing/2014/main" id="{49F5F86A-731D-5346-B814-1B988A5267B6}"/>
              </a:ext>
            </a:extLst>
          </p:cNvPr>
          <p:cNvSpPr txBox="1">
            <a:spLocks/>
          </p:cNvSpPr>
          <p:nvPr userDrawn="1"/>
        </p:nvSpPr>
        <p:spPr>
          <a:xfrm>
            <a:off x="140109" y="1825754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Clinical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Background</a:t>
            </a:r>
            <a:endParaRPr lang="zh-CN" altLang="en-US" sz="1400" b="1" kern="1200" dirty="0">
              <a:solidFill>
                <a:schemeClr val="bg1">
                  <a:lumMod val="65000"/>
                </a:schemeClr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18" name="直接连接符 14">
            <a:extLst>
              <a:ext uri="{FF2B5EF4-FFF2-40B4-BE49-F238E27FC236}">
                <a16:creationId xmlns:a16="http://schemas.microsoft.com/office/drawing/2014/main" id="{BB996A2A-1692-4944-9C50-0BD5E543B774}"/>
              </a:ext>
            </a:extLst>
          </p:cNvPr>
          <p:cNvCxnSpPr/>
          <p:nvPr userDrawn="1"/>
        </p:nvCxnSpPr>
        <p:spPr>
          <a:xfrm flipH="1">
            <a:off x="183891" y="4197183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标题 1">
            <a:extLst>
              <a:ext uri="{FF2B5EF4-FFF2-40B4-BE49-F238E27FC236}">
                <a16:creationId xmlns:a16="http://schemas.microsoft.com/office/drawing/2014/main" id="{35473FE0-9DE5-F045-BB15-69E7A34FB7FB}"/>
              </a:ext>
            </a:extLst>
          </p:cNvPr>
          <p:cNvSpPr txBox="1">
            <a:spLocks/>
          </p:cNvSpPr>
          <p:nvPr userDrawn="1"/>
        </p:nvSpPr>
        <p:spPr>
          <a:xfrm>
            <a:off x="140109" y="4327601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Experiment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2" name="直接连接符 14">
            <a:extLst>
              <a:ext uri="{FF2B5EF4-FFF2-40B4-BE49-F238E27FC236}">
                <a16:creationId xmlns:a16="http://schemas.microsoft.com/office/drawing/2014/main" id="{469DBF47-C01C-FE4A-AA65-8B1332F06EA3}"/>
              </a:ext>
            </a:extLst>
          </p:cNvPr>
          <p:cNvCxnSpPr/>
          <p:nvPr userDrawn="1"/>
        </p:nvCxnSpPr>
        <p:spPr>
          <a:xfrm flipH="1">
            <a:off x="183891" y="4806782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标题 1">
            <a:extLst>
              <a:ext uri="{FF2B5EF4-FFF2-40B4-BE49-F238E27FC236}">
                <a16:creationId xmlns:a16="http://schemas.microsoft.com/office/drawing/2014/main" id="{AC288738-1C3F-CC4F-88CB-D4B4CF107DA9}"/>
              </a:ext>
            </a:extLst>
          </p:cNvPr>
          <p:cNvSpPr txBox="1">
            <a:spLocks/>
          </p:cNvSpPr>
          <p:nvPr userDrawn="1"/>
        </p:nvSpPr>
        <p:spPr>
          <a:xfrm>
            <a:off x="140109" y="4936069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AI-Doctor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System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A5AA68C-2DAB-4E49-BA23-98AA8900BC44}"/>
              </a:ext>
            </a:extLst>
          </p:cNvPr>
          <p:cNvSpPr txBox="1"/>
          <p:nvPr userDrawn="1"/>
        </p:nvSpPr>
        <p:spPr>
          <a:xfrm>
            <a:off x="313653" y="2975791"/>
            <a:ext cx="1043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Outcome</a:t>
            </a:r>
            <a:endParaRPr lang="zh-CN" altLang="en-US" sz="1200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A99678A-F54E-9F4D-B1BF-263E89D6ADE5}"/>
              </a:ext>
            </a:extLst>
          </p:cNvPr>
          <p:cNvSpPr txBox="1"/>
          <p:nvPr userDrawn="1"/>
        </p:nvSpPr>
        <p:spPr>
          <a:xfrm>
            <a:off x="320756" y="3294887"/>
            <a:ext cx="1276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Length of Stay</a:t>
            </a:r>
            <a:endParaRPr lang="zh-CN" altLang="en-US" sz="1200" kern="1200" dirty="0">
              <a:solidFill>
                <a:srgbClr val="9B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49EF43F-33A5-3548-904A-865746BA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8" y="3035053"/>
            <a:ext cx="144000" cy="144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FCB407D-2526-F44A-97D6-FDD81BDB4C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09" y="3360192"/>
            <a:ext cx="144000" cy="144000"/>
          </a:xfrm>
          <a:prstGeom prst="rect">
            <a:avLst/>
          </a:prstGeom>
        </p:spPr>
      </p:pic>
      <p:cxnSp>
        <p:nvCxnSpPr>
          <p:cNvPr id="26" name="直接连接符 28">
            <a:extLst>
              <a:ext uri="{FF2B5EF4-FFF2-40B4-BE49-F238E27FC236}">
                <a16:creationId xmlns:a16="http://schemas.microsoft.com/office/drawing/2014/main" id="{F285ED88-F999-C04E-B338-8F7612C62847}"/>
              </a:ext>
            </a:extLst>
          </p:cNvPr>
          <p:cNvCxnSpPr/>
          <p:nvPr userDrawn="1"/>
        </p:nvCxnSpPr>
        <p:spPr>
          <a:xfrm flipH="1">
            <a:off x="227631" y="2893754"/>
            <a:ext cx="1080000" cy="0"/>
          </a:xfrm>
          <a:prstGeom prst="line">
            <a:avLst/>
          </a:prstGeom>
          <a:ln>
            <a:solidFill>
              <a:srgbClr val="9B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8">
            <a:extLst>
              <a:ext uri="{FF2B5EF4-FFF2-40B4-BE49-F238E27FC236}">
                <a16:creationId xmlns:a16="http://schemas.microsoft.com/office/drawing/2014/main" id="{ABFC42D9-21E7-19A7-C472-6DCA38F01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83"/>
          <a:stretch/>
        </p:blipFill>
        <p:spPr>
          <a:xfrm>
            <a:off x="399407" y="227980"/>
            <a:ext cx="864968" cy="7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9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620000" cy="686195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B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 lIns="90000" tIns="0" rIns="0" bIns="0">
            <a:noAutofit/>
          </a:bodyPr>
          <a:lstStyle>
            <a:lvl1pPr algn="l">
              <a:defRPr sz="2800">
                <a:solidFill>
                  <a:srgbClr val="9B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66018" y="1065236"/>
            <a:ext cx="9953391" cy="52949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>
            <a:lvl1pPr algn="ctr">
              <a:defRPr sz="1400" b="1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en-US" altLang="zh-CN" dirty="0"/>
              <a:t>- </a:t>
            </a:r>
            <a:fld id="{CE0EBEEA-9F8E-472B-8F35-1A81288C858A}" type="slidenum">
              <a:rPr lang="zh-CN" altLang="en-US" smtClean="0"/>
              <a:pPr/>
              <a:t>‹#›</a:t>
            </a:fld>
            <a:r>
              <a:rPr lang="zh-CN" altLang="en-US" dirty="0"/>
              <a:t> </a:t>
            </a:r>
            <a:r>
              <a:rPr lang="en-US" altLang="zh-CN" dirty="0"/>
              <a:t>-</a:t>
            </a:r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 rot="10800000" flipV="1">
            <a:off x="1874268" y="249440"/>
            <a:ext cx="216000" cy="489600"/>
          </a:xfrm>
          <a:prstGeom prst="rect">
            <a:avLst/>
          </a:prstGeom>
          <a:solidFill>
            <a:srgbClr val="9B0000"/>
          </a:solidFill>
          <a:ln>
            <a:solidFill>
              <a:srgbClr val="9B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3600" dirty="0"/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140109" y="1808138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Problem Formulation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140109" y="2396818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Prediction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Solution</a:t>
            </a:r>
            <a:endParaRPr lang="zh-CN" altLang="en-US" sz="1400" b="1" kern="1200" dirty="0">
              <a:solidFill>
                <a:srgbClr val="9B0000"/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183891" y="1689574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183891" y="2284463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83891" y="5280852"/>
            <a:ext cx="129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">
            <a:extLst>
              <a:ext uri="{FF2B5EF4-FFF2-40B4-BE49-F238E27FC236}">
                <a16:creationId xmlns:a16="http://schemas.microsoft.com/office/drawing/2014/main" id="{49F5F86A-731D-5346-B814-1B988A5267B6}"/>
              </a:ext>
            </a:extLst>
          </p:cNvPr>
          <p:cNvSpPr txBox="1">
            <a:spLocks/>
          </p:cNvSpPr>
          <p:nvPr userDrawn="1"/>
        </p:nvSpPr>
        <p:spPr>
          <a:xfrm>
            <a:off x="140109" y="1181184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Clinical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Background</a:t>
            </a:r>
            <a:endParaRPr lang="zh-CN" altLang="en-US" sz="1400" b="1" kern="1200" dirty="0">
              <a:solidFill>
                <a:schemeClr val="bg1">
                  <a:lumMod val="65000"/>
                </a:schemeClr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18" name="直接连接符 14">
            <a:extLst>
              <a:ext uri="{FF2B5EF4-FFF2-40B4-BE49-F238E27FC236}">
                <a16:creationId xmlns:a16="http://schemas.microsoft.com/office/drawing/2014/main" id="{BB996A2A-1692-4944-9C50-0BD5E543B774}"/>
              </a:ext>
            </a:extLst>
          </p:cNvPr>
          <p:cNvCxnSpPr/>
          <p:nvPr userDrawn="1"/>
        </p:nvCxnSpPr>
        <p:spPr>
          <a:xfrm flipH="1">
            <a:off x="183891" y="4060512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标题 1">
            <a:extLst>
              <a:ext uri="{FF2B5EF4-FFF2-40B4-BE49-F238E27FC236}">
                <a16:creationId xmlns:a16="http://schemas.microsoft.com/office/drawing/2014/main" id="{35473FE0-9DE5-F045-BB15-69E7A34FB7FB}"/>
              </a:ext>
            </a:extLst>
          </p:cNvPr>
          <p:cNvSpPr txBox="1">
            <a:spLocks/>
          </p:cNvSpPr>
          <p:nvPr userDrawn="1"/>
        </p:nvSpPr>
        <p:spPr>
          <a:xfrm>
            <a:off x="140109" y="4190930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Experiment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2" name="直接连接符 14">
            <a:extLst>
              <a:ext uri="{FF2B5EF4-FFF2-40B4-BE49-F238E27FC236}">
                <a16:creationId xmlns:a16="http://schemas.microsoft.com/office/drawing/2014/main" id="{469DBF47-C01C-FE4A-AA65-8B1332F06EA3}"/>
              </a:ext>
            </a:extLst>
          </p:cNvPr>
          <p:cNvCxnSpPr/>
          <p:nvPr userDrawn="1"/>
        </p:nvCxnSpPr>
        <p:spPr>
          <a:xfrm flipH="1">
            <a:off x="183891" y="4670111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标题 1">
            <a:extLst>
              <a:ext uri="{FF2B5EF4-FFF2-40B4-BE49-F238E27FC236}">
                <a16:creationId xmlns:a16="http://schemas.microsoft.com/office/drawing/2014/main" id="{AC288738-1C3F-CC4F-88CB-D4B4CF107DA9}"/>
              </a:ext>
            </a:extLst>
          </p:cNvPr>
          <p:cNvSpPr txBox="1">
            <a:spLocks/>
          </p:cNvSpPr>
          <p:nvPr userDrawn="1"/>
        </p:nvSpPr>
        <p:spPr>
          <a:xfrm>
            <a:off x="140109" y="4799398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AI-Doctor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System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ABEA141-A304-0D4A-83DD-C3BE8B3CE7EB}"/>
              </a:ext>
            </a:extLst>
          </p:cNvPr>
          <p:cNvSpPr txBox="1"/>
          <p:nvPr userDrawn="1"/>
        </p:nvSpPr>
        <p:spPr>
          <a:xfrm>
            <a:off x="314181" y="2933681"/>
            <a:ext cx="1339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Sequence</a:t>
            </a:r>
            <a:endParaRPr lang="zh-CN" altLang="en-US" sz="1200" kern="1200" dirty="0">
              <a:solidFill>
                <a:srgbClr val="9B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73E5183F-C713-8046-BEBF-10F752A02B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09" y="2998986"/>
            <a:ext cx="144000" cy="144000"/>
          </a:xfrm>
          <a:prstGeom prst="rect">
            <a:avLst/>
          </a:prstGeom>
        </p:spPr>
      </p:pic>
      <p:cxnSp>
        <p:nvCxnSpPr>
          <p:cNvPr id="26" name="直接连接符 28">
            <a:extLst>
              <a:ext uri="{FF2B5EF4-FFF2-40B4-BE49-F238E27FC236}">
                <a16:creationId xmlns:a16="http://schemas.microsoft.com/office/drawing/2014/main" id="{37C7C604-BA14-AC42-A2DE-46272F2B51E4}"/>
              </a:ext>
            </a:extLst>
          </p:cNvPr>
          <p:cNvCxnSpPr/>
          <p:nvPr userDrawn="1"/>
        </p:nvCxnSpPr>
        <p:spPr>
          <a:xfrm flipH="1">
            <a:off x="249964" y="2870818"/>
            <a:ext cx="1080000" cy="0"/>
          </a:xfrm>
          <a:prstGeom prst="line">
            <a:avLst/>
          </a:prstGeom>
          <a:ln>
            <a:solidFill>
              <a:srgbClr val="9B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240A59C5-1047-3141-9724-E440B999A209}"/>
              </a:ext>
            </a:extLst>
          </p:cNvPr>
          <p:cNvSpPr txBox="1"/>
          <p:nvPr userDrawn="1"/>
        </p:nvSpPr>
        <p:spPr>
          <a:xfrm>
            <a:off x="317829" y="3486744"/>
            <a:ext cx="1337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Multi-Channel</a:t>
            </a:r>
            <a:endParaRPr lang="zh-CN" altLang="en-US" sz="1200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A3D66620-8CBC-AC43-88E5-37A03E4A82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7" y="3545326"/>
            <a:ext cx="144000" cy="144000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161E3BBE-CBFA-034F-9A91-2EE85A7F4106}"/>
              </a:ext>
            </a:extLst>
          </p:cNvPr>
          <p:cNvSpPr txBox="1"/>
          <p:nvPr userDrawn="1"/>
        </p:nvSpPr>
        <p:spPr>
          <a:xfrm>
            <a:off x="314181" y="3765666"/>
            <a:ext cx="1524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Distilled Transfer</a:t>
            </a:r>
            <a:endParaRPr lang="zh-CN" altLang="en-US" sz="1200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2AACBF5-BEF2-6941-B487-3A3346AC8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15" y="3824248"/>
            <a:ext cx="144000" cy="144000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A2519483-B70F-6F4F-9EDD-41C9FF4C60E5}"/>
              </a:ext>
            </a:extLst>
          </p:cNvPr>
          <p:cNvSpPr txBox="1"/>
          <p:nvPr userDrawn="1"/>
        </p:nvSpPr>
        <p:spPr>
          <a:xfrm>
            <a:off x="317829" y="3210246"/>
            <a:ext cx="1337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Transfer</a:t>
            </a:r>
            <a:endParaRPr lang="zh-CN" altLang="en-US" sz="1200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3B34EAE4-1455-D340-8EBE-71373BEBEE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7" y="3268828"/>
            <a:ext cx="144000" cy="144000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7AC4BA87-876E-6B4A-E1B8-97A528709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83"/>
          <a:stretch/>
        </p:blipFill>
        <p:spPr>
          <a:xfrm>
            <a:off x="399407" y="227980"/>
            <a:ext cx="864968" cy="7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9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620000" cy="686195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B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 lIns="90000" tIns="0" rIns="0" bIns="0">
            <a:noAutofit/>
          </a:bodyPr>
          <a:lstStyle>
            <a:lvl1pPr algn="l">
              <a:defRPr sz="2800">
                <a:solidFill>
                  <a:srgbClr val="9B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66018" y="1065236"/>
            <a:ext cx="9953391" cy="52949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>
            <a:lvl1pPr algn="ctr">
              <a:defRPr sz="1400" b="1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en-US" altLang="zh-CN" dirty="0"/>
              <a:t>- </a:t>
            </a:r>
            <a:fld id="{CE0EBEEA-9F8E-472B-8F35-1A81288C858A}" type="slidenum">
              <a:rPr lang="zh-CN" altLang="en-US" smtClean="0"/>
              <a:pPr/>
              <a:t>‹#›</a:t>
            </a:fld>
            <a:r>
              <a:rPr lang="zh-CN" altLang="en-US" dirty="0"/>
              <a:t> </a:t>
            </a:r>
            <a:r>
              <a:rPr lang="en-US" altLang="zh-CN" dirty="0"/>
              <a:t>-</a:t>
            </a:r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 rot="10800000" flipV="1">
            <a:off x="1874268" y="249440"/>
            <a:ext cx="216000" cy="489600"/>
          </a:xfrm>
          <a:prstGeom prst="rect">
            <a:avLst/>
          </a:prstGeom>
          <a:solidFill>
            <a:srgbClr val="9B0000"/>
          </a:solidFill>
          <a:ln>
            <a:solidFill>
              <a:srgbClr val="9B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3600" dirty="0"/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140109" y="2047978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Problem Formulation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140109" y="2636658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Prediction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Solution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183891" y="1929414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183891" y="2524303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83891" y="4945337"/>
            <a:ext cx="129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">
            <a:extLst>
              <a:ext uri="{FF2B5EF4-FFF2-40B4-BE49-F238E27FC236}">
                <a16:creationId xmlns:a16="http://schemas.microsoft.com/office/drawing/2014/main" id="{49F5F86A-731D-5346-B814-1B988A5267B6}"/>
              </a:ext>
            </a:extLst>
          </p:cNvPr>
          <p:cNvSpPr txBox="1">
            <a:spLocks/>
          </p:cNvSpPr>
          <p:nvPr userDrawn="1"/>
        </p:nvSpPr>
        <p:spPr>
          <a:xfrm>
            <a:off x="140109" y="1421024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Clinical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Background</a:t>
            </a:r>
            <a:endParaRPr lang="zh-CN" altLang="en-US" sz="1400" b="1" kern="1200" dirty="0">
              <a:solidFill>
                <a:schemeClr val="bg1">
                  <a:lumMod val="65000"/>
                </a:schemeClr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18" name="直接连接符 14">
            <a:extLst>
              <a:ext uri="{FF2B5EF4-FFF2-40B4-BE49-F238E27FC236}">
                <a16:creationId xmlns:a16="http://schemas.microsoft.com/office/drawing/2014/main" id="{BB996A2A-1692-4944-9C50-0BD5E543B774}"/>
              </a:ext>
            </a:extLst>
          </p:cNvPr>
          <p:cNvCxnSpPr/>
          <p:nvPr userDrawn="1"/>
        </p:nvCxnSpPr>
        <p:spPr>
          <a:xfrm flipH="1">
            <a:off x="183891" y="3125397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标题 1">
            <a:extLst>
              <a:ext uri="{FF2B5EF4-FFF2-40B4-BE49-F238E27FC236}">
                <a16:creationId xmlns:a16="http://schemas.microsoft.com/office/drawing/2014/main" id="{35473FE0-9DE5-F045-BB15-69E7A34FB7FB}"/>
              </a:ext>
            </a:extLst>
          </p:cNvPr>
          <p:cNvSpPr txBox="1">
            <a:spLocks/>
          </p:cNvSpPr>
          <p:nvPr userDrawn="1"/>
        </p:nvSpPr>
        <p:spPr>
          <a:xfrm>
            <a:off x="140109" y="3255815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Experiment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Results</a:t>
            </a:r>
            <a:endParaRPr lang="zh-CN" altLang="en-US" sz="1400" b="1" kern="1200" dirty="0">
              <a:solidFill>
                <a:srgbClr val="9B0000"/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32" name="直接连接符 14">
            <a:extLst>
              <a:ext uri="{FF2B5EF4-FFF2-40B4-BE49-F238E27FC236}">
                <a16:creationId xmlns:a16="http://schemas.microsoft.com/office/drawing/2014/main" id="{469DBF47-C01C-FE4A-AA65-8B1332F06EA3}"/>
              </a:ext>
            </a:extLst>
          </p:cNvPr>
          <p:cNvCxnSpPr/>
          <p:nvPr userDrawn="1"/>
        </p:nvCxnSpPr>
        <p:spPr>
          <a:xfrm flipH="1">
            <a:off x="183891" y="4334596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标题 1">
            <a:extLst>
              <a:ext uri="{FF2B5EF4-FFF2-40B4-BE49-F238E27FC236}">
                <a16:creationId xmlns:a16="http://schemas.microsoft.com/office/drawing/2014/main" id="{AC288738-1C3F-CC4F-88CB-D4B4CF107DA9}"/>
              </a:ext>
            </a:extLst>
          </p:cNvPr>
          <p:cNvSpPr txBox="1">
            <a:spLocks/>
          </p:cNvSpPr>
          <p:nvPr userDrawn="1"/>
        </p:nvSpPr>
        <p:spPr>
          <a:xfrm>
            <a:off x="140109" y="4463883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AI-Doctor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System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D45CF028-2A57-9946-B787-0CDC8F20B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09" y="3814915"/>
            <a:ext cx="144000" cy="1440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3FA5AC84-E2EB-B84F-AEC2-2F81FEAC840E}"/>
              </a:ext>
            </a:extLst>
          </p:cNvPr>
          <p:cNvSpPr txBox="1"/>
          <p:nvPr userDrawn="1"/>
        </p:nvSpPr>
        <p:spPr>
          <a:xfrm>
            <a:off x="293840" y="3743877"/>
            <a:ext cx="1337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Datasets</a:t>
            </a:r>
            <a:endParaRPr lang="zh-CN" altLang="en-US" sz="1200" kern="1200" dirty="0">
              <a:solidFill>
                <a:srgbClr val="9B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FCB16AB-8667-5043-B5AE-2E88549973C0}"/>
              </a:ext>
            </a:extLst>
          </p:cNvPr>
          <p:cNvSpPr txBox="1"/>
          <p:nvPr userDrawn="1"/>
        </p:nvSpPr>
        <p:spPr>
          <a:xfrm>
            <a:off x="290192" y="4030750"/>
            <a:ext cx="1664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Performance</a:t>
            </a:r>
            <a:endParaRPr lang="zh-CN" altLang="en-US" sz="1200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0BDA3D2-47F2-D845-9106-344BB5C7A3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26" y="4089332"/>
            <a:ext cx="144000" cy="144000"/>
          </a:xfrm>
          <a:prstGeom prst="rect">
            <a:avLst/>
          </a:prstGeom>
        </p:spPr>
      </p:pic>
      <p:cxnSp>
        <p:nvCxnSpPr>
          <p:cNvPr id="26" name="直接连接符 28">
            <a:extLst>
              <a:ext uri="{FF2B5EF4-FFF2-40B4-BE49-F238E27FC236}">
                <a16:creationId xmlns:a16="http://schemas.microsoft.com/office/drawing/2014/main" id="{26196CBD-501A-3C4E-9894-697F71D4EE1E}"/>
              </a:ext>
            </a:extLst>
          </p:cNvPr>
          <p:cNvCxnSpPr/>
          <p:nvPr userDrawn="1"/>
        </p:nvCxnSpPr>
        <p:spPr>
          <a:xfrm flipH="1">
            <a:off x="271466" y="3713897"/>
            <a:ext cx="1080000" cy="0"/>
          </a:xfrm>
          <a:prstGeom prst="line">
            <a:avLst/>
          </a:prstGeom>
          <a:ln>
            <a:solidFill>
              <a:srgbClr val="9B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8">
            <a:extLst>
              <a:ext uri="{FF2B5EF4-FFF2-40B4-BE49-F238E27FC236}">
                <a16:creationId xmlns:a16="http://schemas.microsoft.com/office/drawing/2014/main" id="{5065CB80-73FA-F264-7184-2C607BD9B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83"/>
          <a:stretch/>
        </p:blipFill>
        <p:spPr>
          <a:xfrm>
            <a:off x="399407" y="227980"/>
            <a:ext cx="864968" cy="7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620000" cy="686195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B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 lIns="90000" tIns="0" rIns="0" bIns="0">
            <a:noAutofit/>
          </a:bodyPr>
          <a:lstStyle>
            <a:lvl1pPr algn="l">
              <a:defRPr sz="2800">
                <a:solidFill>
                  <a:srgbClr val="9B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66018" y="1065236"/>
            <a:ext cx="9953391" cy="52949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>
            <a:lvl1pPr algn="ctr">
              <a:defRPr sz="1400" b="1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en-US" altLang="zh-CN" dirty="0"/>
              <a:t>- </a:t>
            </a:r>
            <a:fld id="{CE0EBEEA-9F8E-472B-8F35-1A81288C858A}" type="slidenum">
              <a:rPr lang="zh-CN" altLang="en-US" smtClean="0"/>
              <a:pPr/>
              <a:t>‹#›</a:t>
            </a:fld>
            <a:r>
              <a:rPr lang="zh-CN" altLang="en-US" dirty="0"/>
              <a:t> </a:t>
            </a:r>
            <a:r>
              <a:rPr lang="en-US" altLang="zh-CN" dirty="0"/>
              <a:t>-</a:t>
            </a:r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 rot="10800000" flipV="1">
            <a:off x="1874268" y="249440"/>
            <a:ext cx="216000" cy="489600"/>
          </a:xfrm>
          <a:prstGeom prst="rect">
            <a:avLst/>
          </a:prstGeom>
          <a:solidFill>
            <a:srgbClr val="9B0000"/>
          </a:solidFill>
          <a:ln>
            <a:solidFill>
              <a:srgbClr val="9B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3600" dirty="0"/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140109" y="2047978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Problem Formulation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140109" y="2636658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Prediction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Solution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183891" y="1929414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183891" y="2524303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83891" y="4945337"/>
            <a:ext cx="129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">
            <a:extLst>
              <a:ext uri="{FF2B5EF4-FFF2-40B4-BE49-F238E27FC236}">
                <a16:creationId xmlns:a16="http://schemas.microsoft.com/office/drawing/2014/main" id="{49F5F86A-731D-5346-B814-1B988A5267B6}"/>
              </a:ext>
            </a:extLst>
          </p:cNvPr>
          <p:cNvSpPr txBox="1">
            <a:spLocks/>
          </p:cNvSpPr>
          <p:nvPr userDrawn="1"/>
        </p:nvSpPr>
        <p:spPr>
          <a:xfrm>
            <a:off x="140109" y="1421024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Clinical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Background</a:t>
            </a:r>
            <a:endParaRPr lang="zh-CN" altLang="en-US" sz="1400" b="1" kern="1200" dirty="0">
              <a:solidFill>
                <a:schemeClr val="bg1">
                  <a:lumMod val="65000"/>
                </a:schemeClr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18" name="直接连接符 14">
            <a:extLst>
              <a:ext uri="{FF2B5EF4-FFF2-40B4-BE49-F238E27FC236}">
                <a16:creationId xmlns:a16="http://schemas.microsoft.com/office/drawing/2014/main" id="{BB996A2A-1692-4944-9C50-0BD5E543B774}"/>
              </a:ext>
            </a:extLst>
          </p:cNvPr>
          <p:cNvCxnSpPr/>
          <p:nvPr userDrawn="1"/>
        </p:nvCxnSpPr>
        <p:spPr>
          <a:xfrm flipH="1">
            <a:off x="183891" y="3125397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标题 1">
            <a:extLst>
              <a:ext uri="{FF2B5EF4-FFF2-40B4-BE49-F238E27FC236}">
                <a16:creationId xmlns:a16="http://schemas.microsoft.com/office/drawing/2014/main" id="{35473FE0-9DE5-F045-BB15-69E7A34FB7FB}"/>
              </a:ext>
            </a:extLst>
          </p:cNvPr>
          <p:cNvSpPr txBox="1">
            <a:spLocks/>
          </p:cNvSpPr>
          <p:nvPr userDrawn="1"/>
        </p:nvSpPr>
        <p:spPr>
          <a:xfrm>
            <a:off x="140109" y="3255815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Experiment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Results</a:t>
            </a:r>
            <a:endParaRPr lang="zh-CN" altLang="en-US" sz="1400" b="1" kern="1200" dirty="0">
              <a:solidFill>
                <a:srgbClr val="9B0000"/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32" name="直接连接符 14">
            <a:extLst>
              <a:ext uri="{FF2B5EF4-FFF2-40B4-BE49-F238E27FC236}">
                <a16:creationId xmlns:a16="http://schemas.microsoft.com/office/drawing/2014/main" id="{469DBF47-C01C-FE4A-AA65-8B1332F06EA3}"/>
              </a:ext>
            </a:extLst>
          </p:cNvPr>
          <p:cNvCxnSpPr/>
          <p:nvPr userDrawn="1"/>
        </p:nvCxnSpPr>
        <p:spPr>
          <a:xfrm flipH="1">
            <a:off x="183891" y="4334596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标题 1">
            <a:extLst>
              <a:ext uri="{FF2B5EF4-FFF2-40B4-BE49-F238E27FC236}">
                <a16:creationId xmlns:a16="http://schemas.microsoft.com/office/drawing/2014/main" id="{AC288738-1C3F-CC4F-88CB-D4B4CF107DA9}"/>
              </a:ext>
            </a:extLst>
          </p:cNvPr>
          <p:cNvSpPr txBox="1">
            <a:spLocks/>
          </p:cNvSpPr>
          <p:nvPr userDrawn="1"/>
        </p:nvSpPr>
        <p:spPr>
          <a:xfrm>
            <a:off x="140109" y="4463883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AI-Doctor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System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D45CF028-2A57-9946-B787-0CDC8F20B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26" y="4091154"/>
            <a:ext cx="144000" cy="1440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3FA5AC84-E2EB-B84F-AEC2-2F81FEAC840E}"/>
              </a:ext>
            </a:extLst>
          </p:cNvPr>
          <p:cNvSpPr txBox="1"/>
          <p:nvPr userDrawn="1"/>
        </p:nvSpPr>
        <p:spPr>
          <a:xfrm>
            <a:off x="293840" y="3743877"/>
            <a:ext cx="1337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Datasets</a:t>
            </a:r>
            <a:endParaRPr lang="zh-CN" altLang="en-US" sz="1200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FCB16AB-8667-5043-B5AE-2E88549973C0}"/>
              </a:ext>
            </a:extLst>
          </p:cNvPr>
          <p:cNvSpPr txBox="1"/>
          <p:nvPr userDrawn="1"/>
        </p:nvSpPr>
        <p:spPr>
          <a:xfrm>
            <a:off x="290192" y="4030750"/>
            <a:ext cx="1664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Performance</a:t>
            </a:r>
            <a:endParaRPr lang="zh-CN" altLang="en-US" sz="1200" kern="1200" dirty="0">
              <a:solidFill>
                <a:srgbClr val="9B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0BDA3D2-47F2-D845-9106-344BB5C7A3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26" y="3804522"/>
            <a:ext cx="144000" cy="144000"/>
          </a:xfrm>
          <a:prstGeom prst="rect">
            <a:avLst/>
          </a:prstGeom>
        </p:spPr>
      </p:pic>
      <p:cxnSp>
        <p:nvCxnSpPr>
          <p:cNvPr id="26" name="直接连接符 28">
            <a:extLst>
              <a:ext uri="{FF2B5EF4-FFF2-40B4-BE49-F238E27FC236}">
                <a16:creationId xmlns:a16="http://schemas.microsoft.com/office/drawing/2014/main" id="{26196CBD-501A-3C4E-9894-697F71D4EE1E}"/>
              </a:ext>
            </a:extLst>
          </p:cNvPr>
          <p:cNvCxnSpPr/>
          <p:nvPr userDrawn="1"/>
        </p:nvCxnSpPr>
        <p:spPr>
          <a:xfrm flipH="1">
            <a:off x="271466" y="3713897"/>
            <a:ext cx="1080000" cy="0"/>
          </a:xfrm>
          <a:prstGeom prst="line">
            <a:avLst/>
          </a:prstGeom>
          <a:ln>
            <a:solidFill>
              <a:srgbClr val="9B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8">
            <a:extLst>
              <a:ext uri="{FF2B5EF4-FFF2-40B4-BE49-F238E27FC236}">
                <a16:creationId xmlns:a16="http://schemas.microsoft.com/office/drawing/2014/main" id="{F4B442DD-9312-1DC0-64CE-869EBEDC96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83"/>
          <a:stretch/>
        </p:blipFill>
        <p:spPr>
          <a:xfrm>
            <a:off x="399407" y="227980"/>
            <a:ext cx="864968" cy="7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6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620000" cy="686195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B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 lIns="90000" tIns="0" rIns="0" bIns="0">
            <a:noAutofit/>
          </a:bodyPr>
          <a:lstStyle>
            <a:lvl1pPr algn="l">
              <a:defRPr sz="2800">
                <a:solidFill>
                  <a:srgbClr val="9B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66018" y="1065236"/>
            <a:ext cx="9953391" cy="52949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>
            <a:lvl1pPr algn="ctr">
              <a:defRPr sz="1400" b="1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en-US" altLang="zh-CN" dirty="0"/>
              <a:t>- </a:t>
            </a:r>
            <a:fld id="{CE0EBEEA-9F8E-472B-8F35-1A81288C858A}" type="slidenum">
              <a:rPr lang="zh-CN" altLang="en-US" smtClean="0"/>
              <a:pPr/>
              <a:t>‹#›</a:t>
            </a:fld>
            <a:r>
              <a:rPr lang="zh-CN" altLang="en-US" dirty="0"/>
              <a:t> </a:t>
            </a:r>
            <a:r>
              <a:rPr lang="en-US" altLang="zh-CN" dirty="0"/>
              <a:t>-</a:t>
            </a:r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 rot="10800000" flipV="1">
            <a:off x="1874268" y="249440"/>
            <a:ext cx="216000" cy="489600"/>
          </a:xfrm>
          <a:prstGeom prst="rect">
            <a:avLst/>
          </a:prstGeom>
          <a:solidFill>
            <a:srgbClr val="9B0000"/>
          </a:solidFill>
          <a:ln>
            <a:solidFill>
              <a:srgbClr val="9B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3600" dirty="0"/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140109" y="2475193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Problem Formulation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140109" y="3063873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Prediction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Solution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183891" y="2356629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183891" y="2951518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83891" y="4772952"/>
            <a:ext cx="129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">
            <a:extLst>
              <a:ext uri="{FF2B5EF4-FFF2-40B4-BE49-F238E27FC236}">
                <a16:creationId xmlns:a16="http://schemas.microsoft.com/office/drawing/2014/main" id="{49F5F86A-731D-5346-B814-1B988A5267B6}"/>
              </a:ext>
            </a:extLst>
          </p:cNvPr>
          <p:cNvSpPr txBox="1">
            <a:spLocks/>
          </p:cNvSpPr>
          <p:nvPr userDrawn="1"/>
        </p:nvSpPr>
        <p:spPr>
          <a:xfrm>
            <a:off x="140109" y="1848239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Clinical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Background</a:t>
            </a:r>
            <a:endParaRPr lang="zh-CN" altLang="en-US" sz="1400" b="1" kern="1200" dirty="0">
              <a:solidFill>
                <a:schemeClr val="bg1">
                  <a:lumMod val="65000"/>
                </a:schemeClr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18" name="直接连接符 14">
            <a:extLst>
              <a:ext uri="{FF2B5EF4-FFF2-40B4-BE49-F238E27FC236}">
                <a16:creationId xmlns:a16="http://schemas.microsoft.com/office/drawing/2014/main" id="{BB996A2A-1692-4944-9C50-0BD5E543B774}"/>
              </a:ext>
            </a:extLst>
          </p:cNvPr>
          <p:cNvCxnSpPr/>
          <p:nvPr userDrawn="1"/>
        </p:nvCxnSpPr>
        <p:spPr>
          <a:xfrm flipH="1">
            <a:off x="183891" y="3552612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标题 1">
            <a:extLst>
              <a:ext uri="{FF2B5EF4-FFF2-40B4-BE49-F238E27FC236}">
                <a16:creationId xmlns:a16="http://schemas.microsoft.com/office/drawing/2014/main" id="{35473FE0-9DE5-F045-BB15-69E7A34FB7FB}"/>
              </a:ext>
            </a:extLst>
          </p:cNvPr>
          <p:cNvSpPr txBox="1">
            <a:spLocks/>
          </p:cNvSpPr>
          <p:nvPr userDrawn="1"/>
        </p:nvSpPr>
        <p:spPr>
          <a:xfrm>
            <a:off x="140109" y="3683030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Experiment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2" name="直接连接符 14">
            <a:extLst>
              <a:ext uri="{FF2B5EF4-FFF2-40B4-BE49-F238E27FC236}">
                <a16:creationId xmlns:a16="http://schemas.microsoft.com/office/drawing/2014/main" id="{469DBF47-C01C-FE4A-AA65-8B1332F06EA3}"/>
              </a:ext>
            </a:extLst>
          </p:cNvPr>
          <p:cNvCxnSpPr/>
          <p:nvPr userDrawn="1"/>
        </p:nvCxnSpPr>
        <p:spPr>
          <a:xfrm flipH="1">
            <a:off x="183891" y="4162211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标题 1">
            <a:extLst>
              <a:ext uri="{FF2B5EF4-FFF2-40B4-BE49-F238E27FC236}">
                <a16:creationId xmlns:a16="http://schemas.microsoft.com/office/drawing/2014/main" id="{AC288738-1C3F-CC4F-88CB-D4B4CF107DA9}"/>
              </a:ext>
            </a:extLst>
          </p:cNvPr>
          <p:cNvSpPr txBox="1">
            <a:spLocks/>
          </p:cNvSpPr>
          <p:nvPr userDrawn="1"/>
        </p:nvSpPr>
        <p:spPr>
          <a:xfrm>
            <a:off x="140109" y="4291498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AI-Doctor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System</a:t>
            </a:r>
            <a:endParaRPr lang="zh-CN" altLang="en-US" sz="1400" b="1" kern="1200" dirty="0">
              <a:solidFill>
                <a:srgbClr val="9B0000"/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972B01B1-5708-AB68-5AA9-916B9442AE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83"/>
          <a:stretch/>
        </p:blipFill>
        <p:spPr>
          <a:xfrm>
            <a:off x="399407" y="227980"/>
            <a:ext cx="864968" cy="7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8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5741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620000" cy="686195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B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 lIns="90000" tIns="0" rIns="0" bIns="0">
            <a:noAutofit/>
          </a:bodyPr>
          <a:lstStyle>
            <a:lvl1pPr algn="l">
              <a:defRPr sz="2800">
                <a:solidFill>
                  <a:srgbClr val="9B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66018" y="1065236"/>
            <a:ext cx="9953391" cy="52949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>
            <a:lvl1pPr algn="ctr">
              <a:defRPr sz="1400" b="1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en-US" altLang="zh-CN" dirty="0"/>
              <a:t>- </a:t>
            </a:r>
            <a:fld id="{CE0EBEEA-9F8E-472B-8F35-1A81288C858A}" type="slidenum">
              <a:rPr lang="zh-CN" altLang="en-US" smtClean="0"/>
              <a:pPr/>
              <a:t>‹#›</a:t>
            </a:fld>
            <a:r>
              <a:rPr lang="zh-CN" altLang="en-US" dirty="0"/>
              <a:t> </a:t>
            </a:r>
            <a:r>
              <a:rPr lang="en-US" altLang="zh-CN" dirty="0"/>
              <a:t>-</a:t>
            </a:r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 rot="10800000" flipV="1">
            <a:off x="1874268" y="249440"/>
            <a:ext cx="216000" cy="489600"/>
          </a:xfrm>
          <a:prstGeom prst="rect">
            <a:avLst/>
          </a:prstGeom>
          <a:solidFill>
            <a:srgbClr val="9B0000"/>
          </a:solidFill>
          <a:ln>
            <a:solidFill>
              <a:srgbClr val="9B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3600" dirty="0"/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140109" y="3046157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Problem Formulation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140109" y="3634837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Experiment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Setup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183891" y="2927593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183891" y="3522482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83891" y="5343916"/>
            <a:ext cx="129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">
            <a:extLst>
              <a:ext uri="{FF2B5EF4-FFF2-40B4-BE49-F238E27FC236}">
                <a16:creationId xmlns:a16="http://schemas.microsoft.com/office/drawing/2014/main" id="{49F5F86A-731D-5346-B814-1B988A5267B6}"/>
              </a:ext>
            </a:extLst>
          </p:cNvPr>
          <p:cNvSpPr txBox="1">
            <a:spLocks/>
          </p:cNvSpPr>
          <p:nvPr userDrawn="1"/>
        </p:nvSpPr>
        <p:spPr>
          <a:xfrm>
            <a:off x="140109" y="1724516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Clinical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Background</a:t>
            </a:r>
            <a:endParaRPr lang="zh-CN" altLang="en-US" sz="1400" b="1" kern="1200" dirty="0">
              <a:solidFill>
                <a:srgbClr val="9B0000"/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18" name="直接连接符 14">
            <a:extLst>
              <a:ext uri="{FF2B5EF4-FFF2-40B4-BE49-F238E27FC236}">
                <a16:creationId xmlns:a16="http://schemas.microsoft.com/office/drawing/2014/main" id="{BB996A2A-1692-4944-9C50-0BD5E543B774}"/>
              </a:ext>
            </a:extLst>
          </p:cNvPr>
          <p:cNvCxnSpPr/>
          <p:nvPr userDrawn="1"/>
        </p:nvCxnSpPr>
        <p:spPr>
          <a:xfrm flipH="1">
            <a:off x="183891" y="4123576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标题 1">
            <a:extLst>
              <a:ext uri="{FF2B5EF4-FFF2-40B4-BE49-F238E27FC236}">
                <a16:creationId xmlns:a16="http://schemas.microsoft.com/office/drawing/2014/main" id="{35473FE0-9DE5-F045-BB15-69E7A34FB7FB}"/>
              </a:ext>
            </a:extLst>
          </p:cNvPr>
          <p:cNvSpPr txBox="1">
            <a:spLocks/>
          </p:cNvSpPr>
          <p:nvPr userDrawn="1"/>
        </p:nvSpPr>
        <p:spPr>
          <a:xfrm>
            <a:off x="140109" y="4253994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Experiment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2" name="直接连接符 14">
            <a:extLst>
              <a:ext uri="{FF2B5EF4-FFF2-40B4-BE49-F238E27FC236}">
                <a16:creationId xmlns:a16="http://schemas.microsoft.com/office/drawing/2014/main" id="{469DBF47-C01C-FE4A-AA65-8B1332F06EA3}"/>
              </a:ext>
            </a:extLst>
          </p:cNvPr>
          <p:cNvCxnSpPr/>
          <p:nvPr userDrawn="1"/>
        </p:nvCxnSpPr>
        <p:spPr>
          <a:xfrm flipH="1">
            <a:off x="183891" y="4733175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标题 1">
            <a:extLst>
              <a:ext uri="{FF2B5EF4-FFF2-40B4-BE49-F238E27FC236}">
                <a16:creationId xmlns:a16="http://schemas.microsoft.com/office/drawing/2014/main" id="{AC288738-1C3F-CC4F-88CB-D4B4CF107DA9}"/>
              </a:ext>
            </a:extLst>
          </p:cNvPr>
          <p:cNvSpPr txBox="1">
            <a:spLocks/>
          </p:cNvSpPr>
          <p:nvPr userDrawn="1"/>
        </p:nvSpPr>
        <p:spPr>
          <a:xfrm>
            <a:off x="140109" y="4862462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Online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System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068CFA9-47B6-A94A-8B66-B6497DA8EADC}"/>
              </a:ext>
            </a:extLst>
          </p:cNvPr>
          <p:cNvSpPr txBox="1"/>
          <p:nvPr userDrawn="1"/>
        </p:nvSpPr>
        <p:spPr>
          <a:xfrm>
            <a:off x="357488" y="2285603"/>
            <a:ext cx="1043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COVID-19</a:t>
            </a:r>
            <a:endParaRPr lang="zh-CN" altLang="en-US" sz="1200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5FA58BA-997A-564E-9247-31F88228D9FC}"/>
              </a:ext>
            </a:extLst>
          </p:cNvPr>
          <p:cNvSpPr txBox="1"/>
          <p:nvPr userDrawn="1"/>
        </p:nvSpPr>
        <p:spPr>
          <a:xfrm>
            <a:off x="364591" y="2604699"/>
            <a:ext cx="1276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ICU Prognosis</a:t>
            </a:r>
            <a:endParaRPr lang="zh-CN" altLang="en-US" sz="1200" kern="1200" dirty="0">
              <a:solidFill>
                <a:srgbClr val="9B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307157F-7797-8842-9B6A-FB8B525D5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2357075"/>
            <a:ext cx="144000" cy="144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709F1B1-3DD3-2D4A-81E6-1C692AFF2C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2672463"/>
            <a:ext cx="144000" cy="144000"/>
          </a:xfrm>
          <a:prstGeom prst="rect">
            <a:avLst/>
          </a:prstGeom>
        </p:spPr>
      </p:pic>
      <p:cxnSp>
        <p:nvCxnSpPr>
          <p:cNvPr id="26" name="直接连接符 28">
            <a:extLst>
              <a:ext uri="{FF2B5EF4-FFF2-40B4-BE49-F238E27FC236}">
                <a16:creationId xmlns:a16="http://schemas.microsoft.com/office/drawing/2014/main" id="{6AB3BB36-809C-3B4D-BEE9-0E3A0ACABAC6}"/>
              </a:ext>
            </a:extLst>
          </p:cNvPr>
          <p:cNvCxnSpPr/>
          <p:nvPr userDrawn="1"/>
        </p:nvCxnSpPr>
        <p:spPr>
          <a:xfrm flipH="1">
            <a:off x="271466" y="2218556"/>
            <a:ext cx="1080000" cy="0"/>
          </a:xfrm>
          <a:prstGeom prst="line">
            <a:avLst/>
          </a:prstGeom>
          <a:ln>
            <a:solidFill>
              <a:srgbClr val="9B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8">
            <a:extLst>
              <a:ext uri="{FF2B5EF4-FFF2-40B4-BE49-F238E27FC236}">
                <a16:creationId xmlns:a16="http://schemas.microsoft.com/office/drawing/2014/main" id="{B18D3786-ADF0-5F33-8150-2D246A1FA2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83"/>
          <a:stretch/>
        </p:blipFill>
        <p:spPr>
          <a:xfrm>
            <a:off x="399407" y="227980"/>
            <a:ext cx="864968" cy="7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4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-3950"/>
            <a:ext cx="1620000" cy="686195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9B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1922400" y="6490800"/>
            <a:ext cx="9954000" cy="230400"/>
          </a:xfrm>
        </p:spPr>
        <p:txBody>
          <a:bodyPr/>
          <a:lstStyle>
            <a:lvl1pPr>
              <a:defRPr sz="1200" b="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en-US" altLang="zh-CN" dirty="0"/>
              <a:t>Peking University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30400" y="6490800"/>
            <a:ext cx="1040400" cy="230400"/>
          </a:xfrm>
        </p:spPr>
        <p:txBody>
          <a:bodyPr/>
          <a:lstStyle>
            <a:lvl1pPr algn="ctr">
              <a:defRPr sz="1400" b="1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en-US" altLang="zh-CN" dirty="0"/>
              <a:t>- </a:t>
            </a:r>
            <a:fld id="{CE0EBEEA-9F8E-472B-8F35-1A81288C858A}" type="slidenum">
              <a:rPr lang="zh-CN" altLang="en-US" smtClean="0"/>
              <a:pPr/>
              <a:t>‹#›</a:t>
            </a:fld>
            <a:r>
              <a:rPr lang="zh-CN" altLang="en-US" dirty="0"/>
              <a:t> </a:t>
            </a:r>
            <a:r>
              <a:rPr lang="en-US" altLang="zh-CN" dirty="0"/>
              <a:t>-</a:t>
            </a:r>
            <a:endParaRPr lang="zh-CN" altLang="en-US" dirty="0"/>
          </a:p>
        </p:txBody>
      </p:sp>
      <p:pic>
        <p:nvPicPr>
          <p:cNvPr id="2" name="图片 8">
            <a:extLst>
              <a:ext uri="{FF2B5EF4-FFF2-40B4-BE49-F238E27FC236}">
                <a16:creationId xmlns:a16="http://schemas.microsoft.com/office/drawing/2014/main" id="{128CAECE-EA04-8716-0728-2438E3DE49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83"/>
          <a:stretch/>
        </p:blipFill>
        <p:spPr>
          <a:xfrm>
            <a:off x="357291" y="345547"/>
            <a:ext cx="786336" cy="7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8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620000" cy="686195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B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 lIns="90000" tIns="0" rIns="0" bIns="0">
            <a:noAutofit/>
          </a:bodyPr>
          <a:lstStyle>
            <a:lvl1pPr algn="l">
              <a:defRPr sz="2800">
                <a:solidFill>
                  <a:srgbClr val="9B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66018" y="1065236"/>
            <a:ext cx="9953391" cy="52949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>
            <a:lvl1pPr algn="ctr">
              <a:defRPr sz="1400" b="1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en-US" altLang="zh-CN" dirty="0"/>
              <a:t>- </a:t>
            </a:r>
            <a:fld id="{CE0EBEEA-9F8E-472B-8F35-1A81288C858A}" type="slidenum">
              <a:rPr lang="zh-CN" altLang="en-US" smtClean="0"/>
              <a:pPr/>
              <a:t>‹#›</a:t>
            </a:fld>
            <a:r>
              <a:rPr lang="zh-CN" altLang="en-US" dirty="0"/>
              <a:t> </a:t>
            </a:r>
            <a:r>
              <a:rPr lang="en-US" altLang="zh-CN" dirty="0"/>
              <a:t>-</a:t>
            </a:r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 rot="10800000" flipV="1">
            <a:off x="1874268" y="249440"/>
            <a:ext cx="216000" cy="489600"/>
          </a:xfrm>
          <a:prstGeom prst="rect">
            <a:avLst/>
          </a:prstGeom>
          <a:solidFill>
            <a:srgbClr val="9B0000"/>
          </a:solidFill>
          <a:ln>
            <a:solidFill>
              <a:srgbClr val="9B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3600" dirty="0"/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123400" y="2332282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rPr>
              <a:t>Problem Formulation</a:t>
            </a:r>
            <a:endParaRPr lang="zh-CN" altLang="en-US" sz="1400" b="1" kern="1200" dirty="0">
              <a:solidFill>
                <a:srgbClr val="9B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j-cs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140109" y="3832057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Experiment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Setup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183891" y="2207746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183891" y="3719702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83891" y="5541136"/>
            <a:ext cx="129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">
            <a:extLst>
              <a:ext uri="{FF2B5EF4-FFF2-40B4-BE49-F238E27FC236}">
                <a16:creationId xmlns:a16="http://schemas.microsoft.com/office/drawing/2014/main" id="{49F5F86A-731D-5346-B814-1B988A5267B6}"/>
              </a:ext>
            </a:extLst>
          </p:cNvPr>
          <p:cNvSpPr txBox="1">
            <a:spLocks/>
          </p:cNvSpPr>
          <p:nvPr userDrawn="1"/>
        </p:nvSpPr>
        <p:spPr>
          <a:xfrm>
            <a:off x="140109" y="1724516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Clinical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Background</a:t>
            </a:r>
            <a:endParaRPr lang="zh-CN" altLang="en-US" sz="1400" b="1" kern="1200" dirty="0">
              <a:solidFill>
                <a:schemeClr val="bg1">
                  <a:lumMod val="65000"/>
                </a:schemeClr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18" name="直接连接符 14">
            <a:extLst>
              <a:ext uri="{FF2B5EF4-FFF2-40B4-BE49-F238E27FC236}">
                <a16:creationId xmlns:a16="http://schemas.microsoft.com/office/drawing/2014/main" id="{BB996A2A-1692-4944-9C50-0BD5E543B774}"/>
              </a:ext>
            </a:extLst>
          </p:cNvPr>
          <p:cNvCxnSpPr/>
          <p:nvPr userDrawn="1"/>
        </p:nvCxnSpPr>
        <p:spPr>
          <a:xfrm flipH="1">
            <a:off x="183891" y="4320796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标题 1">
            <a:extLst>
              <a:ext uri="{FF2B5EF4-FFF2-40B4-BE49-F238E27FC236}">
                <a16:creationId xmlns:a16="http://schemas.microsoft.com/office/drawing/2014/main" id="{35473FE0-9DE5-F045-BB15-69E7A34FB7FB}"/>
              </a:ext>
            </a:extLst>
          </p:cNvPr>
          <p:cNvSpPr txBox="1">
            <a:spLocks/>
          </p:cNvSpPr>
          <p:nvPr userDrawn="1"/>
        </p:nvSpPr>
        <p:spPr>
          <a:xfrm>
            <a:off x="140109" y="4451214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Experiment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2" name="直接连接符 14">
            <a:extLst>
              <a:ext uri="{FF2B5EF4-FFF2-40B4-BE49-F238E27FC236}">
                <a16:creationId xmlns:a16="http://schemas.microsoft.com/office/drawing/2014/main" id="{469DBF47-C01C-FE4A-AA65-8B1332F06EA3}"/>
              </a:ext>
            </a:extLst>
          </p:cNvPr>
          <p:cNvCxnSpPr/>
          <p:nvPr userDrawn="1"/>
        </p:nvCxnSpPr>
        <p:spPr>
          <a:xfrm flipH="1">
            <a:off x="183891" y="4930395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标题 1">
            <a:extLst>
              <a:ext uri="{FF2B5EF4-FFF2-40B4-BE49-F238E27FC236}">
                <a16:creationId xmlns:a16="http://schemas.microsoft.com/office/drawing/2014/main" id="{AC288738-1C3F-CC4F-88CB-D4B4CF107DA9}"/>
              </a:ext>
            </a:extLst>
          </p:cNvPr>
          <p:cNvSpPr txBox="1">
            <a:spLocks/>
          </p:cNvSpPr>
          <p:nvPr userDrawn="1"/>
        </p:nvSpPr>
        <p:spPr>
          <a:xfrm>
            <a:off x="140109" y="5059682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Online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System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068CFA9-47B6-A94A-8B66-B6497DA8EADC}"/>
              </a:ext>
            </a:extLst>
          </p:cNvPr>
          <p:cNvSpPr txBox="1"/>
          <p:nvPr userDrawn="1"/>
        </p:nvSpPr>
        <p:spPr>
          <a:xfrm>
            <a:off x="375979" y="2856958"/>
            <a:ext cx="108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Mortality</a:t>
            </a:r>
            <a:endParaRPr lang="zh-CN" altLang="en-US" sz="1200" kern="1200" dirty="0">
              <a:solidFill>
                <a:srgbClr val="9B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5FA58BA-997A-564E-9247-31F88228D9FC}"/>
              </a:ext>
            </a:extLst>
          </p:cNvPr>
          <p:cNvSpPr txBox="1"/>
          <p:nvPr userDrawn="1"/>
        </p:nvSpPr>
        <p:spPr>
          <a:xfrm>
            <a:off x="383082" y="3113299"/>
            <a:ext cx="1276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Length of Stay</a:t>
            </a:r>
            <a:endParaRPr lang="zh-CN" altLang="en-US" sz="1200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307157F-7797-8842-9B6A-FB8B525D5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2" y="3185310"/>
            <a:ext cx="144000" cy="144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709F1B1-3DD3-2D4A-81E6-1C692AFF2C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91" y="2925817"/>
            <a:ext cx="144000" cy="144000"/>
          </a:xfrm>
          <a:prstGeom prst="rect">
            <a:avLst/>
          </a:prstGeom>
        </p:spPr>
      </p:pic>
      <p:cxnSp>
        <p:nvCxnSpPr>
          <p:cNvPr id="26" name="直接连接符 28">
            <a:extLst>
              <a:ext uri="{FF2B5EF4-FFF2-40B4-BE49-F238E27FC236}">
                <a16:creationId xmlns:a16="http://schemas.microsoft.com/office/drawing/2014/main" id="{6AB3BB36-809C-3B4D-BEE9-0E3A0ACABAC6}"/>
              </a:ext>
            </a:extLst>
          </p:cNvPr>
          <p:cNvCxnSpPr/>
          <p:nvPr userDrawn="1"/>
        </p:nvCxnSpPr>
        <p:spPr>
          <a:xfrm flipH="1">
            <a:off x="208801" y="2789931"/>
            <a:ext cx="1080000" cy="0"/>
          </a:xfrm>
          <a:prstGeom prst="line">
            <a:avLst/>
          </a:prstGeom>
          <a:ln>
            <a:solidFill>
              <a:srgbClr val="9B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2">
            <a:extLst>
              <a:ext uri="{FF2B5EF4-FFF2-40B4-BE49-F238E27FC236}">
                <a16:creationId xmlns:a16="http://schemas.microsoft.com/office/drawing/2014/main" id="{77F70BEF-D516-4105-964E-F8B98370ACE5}"/>
              </a:ext>
            </a:extLst>
          </p:cNvPr>
          <p:cNvSpPr txBox="1"/>
          <p:nvPr userDrawn="1"/>
        </p:nvSpPr>
        <p:spPr>
          <a:xfrm>
            <a:off x="383082" y="3372814"/>
            <a:ext cx="1276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Metric</a:t>
            </a:r>
            <a:endParaRPr lang="zh-CN" altLang="en-US" sz="1200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28" name="图片 23">
            <a:extLst>
              <a:ext uri="{FF2B5EF4-FFF2-40B4-BE49-F238E27FC236}">
                <a16:creationId xmlns:a16="http://schemas.microsoft.com/office/drawing/2014/main" id="{FA1D6E80-D2B7-45D1-85CD-2C5168C057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2" y="3444825"/>
            <a:ext cx="144000" cy="144000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56E2633F-0EA7-A289-6C2C-CDF5DF161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83"/>
          <a:stretch/>
        </p:blipFill>
        <p:spPr>
          <a:xfrm>
            <a:off x="399407" y="227980"/>
            <a:ext cx="864968" cy="7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6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620000" cy="686195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B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 lIns="90000" tIns="0" rIns="0" bIns="0">
            <a:noAutofit/>
          </a:bodyPr>
          <a:lstStyle>
            <a:lvl1pPr algn="l">
              <a:defRPr sz="2800">
                <a:solidFill>
                  <a:srgbClr val="9B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66018" y="1065236"/>
            <a:ext cx="9953391" cy="52949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>
            <a:lvl1pPr algn="ctr">
              <a:defRPr sz="1400" b="1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en-US" altLang="zh-CN" dirty="0"/>
              <a:t>- </a:t>
            </a:r>
            <a:fld id="{CE0EBEEA-9F8E-472B-8F35-1A81288C858A}" type="slidenum">
              <a:rPr lang="zh-CN" altLang="en-US" smtClean="0"/>
              <a:pPr/>
              <a:t>‹#›</a:t>
            </a:fld>
            <a:r>
              <a:rPr lang="zh-CN" altLang="en-US" dirty="0"/>
              <a:t> </a:t>
            </a:r>
            <a:r>
              <a:rPr lang="en-US" altLang="zh-CN" dirty="0"/>
              <a:t>-</a:t>
            </a:r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 rot="10800000" flipV="1">
            <a:off x="1874268" y="249440"/>
            <a:ext cx="216000" cy="489600"/>
          </a:xfrm>
          <a:prstGeom prst="rect">
            <a:avLst/>
          </a:prstGeom>
          <a:solidFill>
            <a:srgbClr val="9B0000"/>
          </a:solidFill>
          <a:ln>
            <a:solidFill>
              <a:srgbClr val="9B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3600" dirty="0"/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183891" y="2207746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">
            <a:extLst>
              <a:ext uri="{FF2B5EF4-FFF2-40B4-BE49-F238E27FC236}">
                <a16:creationId xmlns:a16="http://schemas.microsoft.com/office/drawing/2014/main" id="{49F5F86A-731D-5346-B814-1B988A5267B6}"/>
              </a:ext>
            </a:extLst>
          </p:cNvPr>
          <p:cNvSpPr txBox="1">
            <a:spLocks/>
          </p:cNvSpPr>
          <p:nvPr userDrawn="1"/>
        </p:nvSpPr>
        <p:spPr>
          <a:xfrm>
            <a:off x="140109" y="1724516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Clinical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Background</a:t>
            </a:r>
            <a:endParaRPr lang="zh-CN" altLang="en-US" sz="1400" b="1" kern="1200" dirty="0">
              <a:solidFill>
                <a:schemeClr val="bg1">
                  <a:lumMod val="65000"/>
                </a:schemeClr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202FDE53-C5CF-40E0-A754-76A798E6D57E}"/>
              </a:ext>
            </a:extLst>
          </p:cNvPr>
          <p:cNvSpPr txBox="1">
            <a:spLocks/>
          </p:cNvSpPr>
          <p:nvPr userDrawn="1"/>
        </p:nvSpPr>
        <p:spPr>
          <a:xfrm>
            <a:off x="123400" y="2332282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rPr>
              <a:t>Problem Formulation</a:t>
            </a:r>
            <a:endParaRPr lang="zh-CN" altLang="en-US" sz="1400" b="1" kern="1200" dirty="0">
              <a:solidFill>
                <a:srgbClr val="9B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j-cs"/>
            </a:endParaRP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7F5DA19E-C8DA-4378-AC00-7A5678065C57}"/>
              </a:ext>
            </a:extLst>
          </p:cNvPr>
          <p:cNvSpPr txBox="1">
            <a:spLocks/>
          </p:cNvSpPr>
          <p:nvPr userDrawn="1"/>
        </p:nvSpPr>
        <p:spPr>
          <a:xfrm>
            <a:off x="140109" y="3832057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Experiment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Setup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9" name="直接连接符 14">
            <a:extLst>
              <a:ext uri="{FF2B5EF4-FFF2-40B4-BE49-F238E27FC236}">
                <a16:creationId xmlns:a16="http://schemas.microsoft.com/office/drawing/2014/main" id="{5520B181-2014-45D3-BB96-32015B8819F3}"/>
              </a:ext>
            </a:extLst>
          </p:cNvPr>
          <p:cNvCxnSpPr/>
          <p:nvPr userDrawn="1"/>
        </p:nvCxnSpPr>
        <p:spPr>
          <a:xfrm flipH="1">
            <a:off x="183891" y="3719702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15">
            <a:extLst>
              <a:ext uri="{FF2B5EF4-FFF2-40B4-BE49-F238E27FC236}">
                <a16:creationId xmlns:a16="http://schemas.microsoft.com/office/drawing/2014/main" id="{943DA3C0-D2D9-4BBD-BC2E-6C2FCE47E28D}"/>
              </a:ext>
            </a:extLst>
          </p:cNvPr>
          <p:cNvCxnSpPr/>
          <p:nvPr userDrawn="1"/>
        </p:nvCxnSpPr>
        <p:spPr>
          <a:xfrm flipH="1">
            <a:off x="183891" y="5541136"/>
            <a:ext cx="129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14">
            <a:extLst>
              <a:ext uri="{FF2B5EF4-FFF2-40B4-BE49-F238E27FC236}">
                <a16:creationId xmlns:a16="http://schemas.microsoft.com/office/drawing/2014/main" id="{8AD6A0FE-B22B-41DC-9BC1-4D29EA618A89}"/>
              </a:ext>
            </a:extLst>
          </p:cNvPr>
          <p:cNvCxnSpPr/>
          <p:nvPr userDrawn="1"/>
        </p:nvCxnSpPr>
        <p:spPr>
          <a:xfrm flipH="1">
            <a:off x="183891" y="4320796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标题 1">
            <a:extLst>
              <a:ext uri="{FF2B5EF4-FFF2-40B4-BE49-F238E27FC236}">
                <a16:creationId xmlns:a16="http://schemas.microsoft.com/office/drawing/2014/main" id="{C5FA398B-F968-44A0-98CD-270668692769}"/>
              </a:ext>
            </a:extLst>
          </p:cNvPr>
          <p:cNvSpPr txBox="1">
            <a:spLocks/>
          </p:cNvSpPr>
          <p:nvPr userDrawn="1"/>
        </p:nvSpPr>
        <p:spPr>
          <a:xfrm>
            <a:off x="140109" y="4451214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Experiment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5" name="直接连接符 14">
            <a:extLst>
              <a:ext uri="{FF2B5EF4-FFF2-40B4-BE49-F238E27FC236}">
                <a16:creationId xmlns:a16="http://schemas.microsoft.com/office/drawing/2014/main" id="{CD925608-6CE9-4AE3-B24B-8CE7DA7B4501}"/>
              </a:ext>
            </a:extLst>
          </p:cNvPr>
          <p:cNvCxnSpPr/>
          <p:nvPr userDrawn="1"/>
        </p:nvCxnSpPr>
        <p:spPr>
          <a:xfrm flipH="1">
            <a:off x="183891" y="4930395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标题 1">
            <a:extLst>
              <a:ext uri="{FF2B5EF4-FFF2-40B4-BE49-F238E27FC236}">
                <a16:creationId xmlns:a16="http://schemas.microsoft.com/office/drawing/2014/main" id="{5543E21E-D911-4EB4-8C9A-1870F07CF8F2}"/>
              </a:ext>
            </a:extLst>
          </p:cNvPr>
          <p:cNvSpPr txBox="1">
            <a:spLocks/>
          </p:cNvSpPr>
          <p:nvPr userDrawn="1"/>
        </p:nvSpPr>
        <p:spPr>
          <a:xfrm>
            <a:off x="140109" y="5059682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Online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System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7" name="文本框 22">
            <a:extLst>
              <a:ext uri="{FF2B5EF4-FFF2-40B4-BE49-F238E27FC236}">
                <a16:creationId xmlns:a16="http://schemas.microsoft.com/office/drawing/2014/main" id="{5E553238-8216-4B9D-993D-2D8AF5E80C2F}"/>
              </a:ext>
            </a:extLst>
          </p:cNvPr>
          <p:cNvSpPr txBox="1"/>
          <p:nvPr userDrawn="1"/>
        </p:nvSpPr>
        <p:spPr>
          <a:xfrm>
            <a:off x="383082" y="3113299"/>
            <a:ext cx="1276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Length of Stay</a:t>
            </a:r>
            <a:endParaRPr lang="zh-CN" altLang="en-US" sz="1200" kern="1200" dirty="0">
              <a:solidFill>
                <a:srgbClr val="9B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38" name="图片 23">
            <a:extLst>
              <a:ext uri="{FF2B5EF4-FFF2-40B4-BE49-F238E27FC236}">
                <a16:creationId xmlns:a16="http://schemas.microsoft.com/office/drawing/2014/main" id="{7EE3A40B-134D-4110-9D52-6B0D39C04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2" y="2908741"/>
            <a:ext cx="144000" cy="144000"/>
          </a:xfrm>
          <a:prstGeom prst="rect">
            <a:avLst/>
          </a:prstGeom>
        </p:spPr>
      </p:pic>
      <p:pic>
        <p:nvPicPr>
          <p:cNvPr id="39" name="图片 24">
            <a:extLst>
              <a:ext uri="{FF2B5EF4-FFF2-40B4-BE49-F238E27FC236}">
                <a16:creationId xmlns:a16="http://schemas.microsoft.com/office/drawing/2014/main" id="{3FE07F75-1E18-4763-8691-9FAB5BADA0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2" y="3183618"/>
            <a:ext cx="144000" cy="144000"/>
          </a:xfrm>
          <a:prstGeom prst="rect">
            <a:avLst/>
          </a:prstGeom>
        </p:spPr>
      </p:pic>
      <p:cxnSp>
        <p:nvCxnSpPr>
          <p:cNvPr id="40" name="直接连接符 28">
            <a:extLst>
              <a:ext uri="{FF2B5EF4-FFF2-40B4-BE49-F238E27FC236}">
                <a16:creationId xmlns:a16="http://schemas.microsoft.com/office/drawing/2014/main" id="{FCFBB10A-5D64-4FA3-80FA-B96ED820F381}"/>
              </a:ext>
            </a:extLst>
          </p:cNvPr>
          <p:cNvCxnSpPr/>
          <p:nvPr userDrawn="1"/>
        </p:nvCxnSpPr>
        <p:spPr>
          <a:xfrm flipH="1">
            <a:off x="208801" y="2789931"/>
            <a:ext cx="1080000" cy="0"/>
          </a:xfrm>
          <a:prstGeom prst="line">
            <a:avLst/>
          </a:prstGeom>
          <a:ln>
            <a:solidFill>
              <a:srgbClr val="9B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22">
            <a:extLst>
              <a:ext uri="{FF2B5EF4-FFF2-40B4-BE49-F238E27FC236}">
                <a16:creationId xmlns:a16="http://schemas.microsoft.com/office/drawing/2014/main" id="{E5AC64A2-DAA3-4963-9695-62B4F2932AE9}"/>
              </a:ext>
            </a:extLst>
          </p:cNvPr>
          <p:cNvSpPr txBox="1"/>
          <p:nvPr userDrawn="1"/>
        </p:nvSpPr>
        <p:spPr>
          <a:xfrm>
            <a:off x="383082" y="3372814"/>
            <a:ext cx="1276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Metric</a:t>
            </a:r>
            <a:endParaRPr lang="zh-CN" altLang="en-US" sz="1200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42" name="图片 23">
            <a:extLst>
              <a:ext uri="{FF2B5EF4-FFF2-40B4-BE49-F238E27FC236}">
                <a16:creationId xmlns:a16="http://schemas.microsoft.com/office/drawing/2014/main" id="{D8D3FAD1-99F4-4B7B-9316-0ACEDCBC27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2" y="3444825"/>
            <a:ext cx="144000" cy="144000"/>
          </a:xfrm>
          <a:prstGeom prst="rect">
            <a:avLst/>
          </a:prstGeom>
        </p:spPr>
      </p:pic>
      <p:sp>
        <p:nvSpPr>
          <p:cNvPr id="43" name="文本框 21">
            <a:extLst>
              <a:ext uri="{FF2B5EF4-FFF2-40B4-BE49-F238E27FC236}">
                <a16:creationId xmlns:a16="http://schemas.microsoft.com/office/drawing/2014/main" id="{334A944F-94C6-4996-B19F-054C27056456}"/>
              </a:ext>
            </a:extLst>
          </p:cNvPr>
          <p:cNvSpPr txBox="1"/>
          <p:nvPr userDrawn="1"/>
        </p:nvSpPr>
        <p:spPr>
          <a:xfrm>
            <a:off x="375979" y="2856958"/>
            <a:ext cx="938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Mortality</a:t>
            </a:r>
            <a:endParaRPr lang="zh-CN" altLang="en-US" sz="1200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2E33B776-4E7E-9A8F-3F6B-D8543980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83"/>
          <a:stretch/>
        </p:blipFill>
        <p:spPr>
          <a:xfrm>
            <a:off x="399407" y="227980"/>
            <a:ext cx="864968" cy="7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4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620000" cy="686195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B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 lIns="90000" tIns="0" rIns="0" bIns="0">
            <a:noAutofit/>
          </a:bodyPr>
          <a:lstStyle>
            <a:lvl1pPr algn="l">
              <a:defRPr sz="2800">
                <a:solidFill>
                  <a:srgbClr val="9B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66018" y="1065236"/>
            <a:ext cx="9953391" cy="52949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>
            <a:lvl1pPr algn="ctr">
              <a:defRPr sz="1400" b="1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en-US" altLang="zh-CN" dirty="0"/>
              <a:t>- </a:t>
            </a:r>
            <a:fld id="{CE0EBEEA-9F8E-472B-8F35-1A81288C858A}" type="slidenum">
              <a:rPr lang="zh-CN" altLang="en-US" smtClean="0"/>
              <a:pPr/>
              <a:t>‹#›</a:t>
            </a:fld>
            <a:r>
              <a:rPr lang="zh-CN" altLang="en-US" dirty="0"/>
              <a:t> </a:t>
            </a:r>
            <a:r>
              <a:rPr lang="en-US" altLang="zh-CN" dirty="0"/>
              <a:t>-</a:t>
            </a:r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 rot="10800000" flipV="1">
            <a:off x="1874268" y="249440"/>
            <a:ext cx="216000" cy="489600"/>
          </a:xfrm>
          <a:prstGeom prst="rect">
            <a:avLst/>
          </a:prstGeom>
          <a:solidFill>
            <a:srgbClr val="9B0000"/>
          </a:solidFill>
          <a:ln>
            <a:solidFill>
              <a:srgbClr val="9B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3600" dirty="0"/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183891" y="2207746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">
            <a:extLst>
              <a:ext uri="{FF2B5EF4-FFF2-40B4-BE49-F238E27FC236}">
                <a16:creationId xmlns:a16="http://schemas.microsoft.com/office/drawing/2014/main" id="{49F5F86A-731D-5346-B814-1B988A5267B6}"/>
              </a:ext>
            </a:extLst>
          </p:cNvPr>
          <p:cNvSpPr txBox="1">
            <a:spLocks/>
          </p:cNvSpPr>
          <p:nvPr userDrawn="1"/>
        </p:nvSpPr>
        <p:spPr>
          <a:xfrm>
            <a:off x="140109" y="1724516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Clinical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Background</a:t>
            </a:r>
            <a:endParaRPr lang="zh-CN" altLang="en-US" sz="1400" b="1" kern="1200" dirty="0">
              <a:solidFill>
                <a:schemeClr val="bg1">
                  <a:lumMod val="65000"/>
                </a:schemeClr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202FDE53-C5CF-40E0-A754-76A798E6D57E}"/>
              </a:ext>
            </a:extLst>
          </p:cNvPr>
          <p:cNvSpPr txBox="1">
            <a:spLocks/>
          </p:cNvSpPr>
          <p:nvPr userDrawn="1"/>
        </p:nvSpPr>
        <p:spPr>
          <a:xfrm>
            <a:off x="123400" y="2332282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rPr>
              <a:t>Problem Formulation</a:t>
            </a:r>
            <a:endParaRPr lang="zh-CN" altLang="en-US" sz="1400" b="1" kern="1200" dirty="0">
              <a:solidFill>
                <a:srgbClr val="9B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j-cs"/>
            </a:endParaRP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7F5DA19E-C8DA-4378-AC00-7A5678065C57}"/>
              </a:ext>
            </a:extLst>
          </p:cNvPr>
          <p:cNvSpPr txBox="1">
            <a:spLocks/>
          </p:cNvSpPr>
          <p:nvPr userDrawn="1"/>
        </p:nvSpPr>
        <p:spPr>
          <a:xfrm>
            <a:off x="140109" y="3832057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Experiment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Setup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9" name="直接连接符 14">
            <a:extLst>
              <a:ext uri="{FF2B5EF4-FFF2-40B4-BE49-F238E27FC236}">
                <a16:creationId xmlns:a16="http://schemas.microsoft.com/office/drawing/2014/main" id="{5520B181-2014-45D3-BB96-32015B8819F3}"/>
              </a:ext>
            </a:extLst>
          </p:cNvPr>
          <p:cNvCxnSpPr/>
          <p:nvPr userDrawn="1"/>
        </p:nvCxnSpPr>
        <p:spPr>
          <a:xfrm flipH="1">
            <a:off x="183891" y="3719702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15">
            <a:extLst>
              <a:ext uri="{FF2B5EF4-FFF2-40B4-BE49-F238E27FC236}">
                <a16:creationId xmlns:a16="http://schemas.microsoft.com/office/drawing/2014/main" id="{943DA3C0-D2D9-4BBD-BC2E-6C2FCE47E28D}"/>
              </a:ext>
            </a:extLst>
          </p:cNvPr>
          <p:cNvCxnSpPr/>
          <p:nvPr userDrawn="1"/>
        </p:nvCxnSpPr>
        <p:spPr>
          <a:xfrm flipH="1">
            <a:off x="183891" y="5541136"/>
            <a:ext cx="129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14">
            <a:extLst>
              <a:ext uri="{FF2B5EF4-FFF2-40B4-BE49-F238E27FC236}">
                <a16:creationId xmlns:a16="http://schemas.microsoft.com/office/drawing/2014/main" id="{8AD6A0FE-B22B-41DC-9BC1-4D29EA618A89}"/>
              </a:ext>
            </a:extLst>
          </p:cNvPr>
          <p:cNvCxnSpPr/>
          <p:nvPr userDrawn="1"/>
        </p:nvCxnSpPr>
        <p:spPr>
          <a:xfrm flipH="1">
            <a:off x="183891" y="4320796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标题 1">
            <a:extLst>
              <a:ext uri="{FF2B5EF4-FFF2-40B4-BE49-F238E27FC236}">
                <a16:creationId xmlns:a16="http://schemas.microsoft.com/office/drawing/2014/main" id="{C5FA398B-F968-44A0-98CD-270668692769}"/>
              </a:ext>
            </a:extLst>
          </p:cNvPr>
          <p:cNvSpPr txBox="1">
            <a:spLocks/>
          </p:cNvSpPr>
          <p:nvPr userDrawn="1"/>
        </p:nvSpPr>
        <p:spPr>
          <a:xfrm>
            <a:off x="140109" y="4451214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Experiment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5" name="直接连接符 14">
            <a:extLst>
              <a:ext uri="{FF2B5EF4-FFF2-40B4-BE49-F238E27FC236}">
                <a16:creationId xmlns:a16="http://schemas.microsoft.com/office/drawing/2014/main" id="{CD925608-6CE9-4AE3-B24B-8CE7DA7B4501}"/>
              </a:ext>
            </a:extLst>
          </p:cNvPr>
          <p:cNvCxnSpPr/>
          <p:nvPr userDrawn="1"/>
        </p:nvCxnSpPr>
        <p:spPr>
          <a:xfrm flipH="1">
            <a:off x="183891" y="4930395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标题 1">
            <a:extLst>
              <a:ext uri="{FF2B5EF4-FFF2-40B4-BE49-F238E27FC236}">
                <a16:creationId xmlns:a16="http://schemas.microsoft.com/office/drawing/2014/main" id="{5543E21E-D911-4EB4-8C9A-1870F07CF8F2}"/>
              </a:ext>
            </a:extLst>
          </p:cNvPr>
          <p:cNvSpPr txBox="1">
            <a:spLocks/>
          </p:cNvSpPr>
          <p:nvPr userDrawn="1"/>
        </p:nvSpPr>
        <p:spPr>
          <a:xfrm>
            <a:off x="140109" y="5059682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Online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System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7" name="文本框 22">
            <a:extLst>
              <a:ext uri="{FF2B5EF4-FFF2-40B4-BE49-F238E27FC236}">
                <a16:creationId xmlns:a16="http://schemas.microsoft.com/office/drawing/2014/main" id="{5E553238-8216-4B9D-993D-2D8AF5E80C2F}"/>
              </a:ext>
            </a:extLst>
          </p:cNvPr>
          <p:cNvSpPr txBox="1"/>
          <p:nvPr userDrawn="1"/>
        </p:nvSpPr>
        <p:spPr>
          <a:xfrm>
            <a:off x="380709" y="3139174"/>
            <a:ext cx="1239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Length of Stay</a:t>
            </a:r>
            <a:endParaRPr lang="zh-CN" altLang="en-US" sz="1200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38" name="图片 23">
            <a:extLst>
              <a:ext uri="{FF2B5EF4-FFF2-40B4-BE49-F238E27FC236}">
                <a16:creationId xmlns:a16="http://schemas.microsoft.com/office/drawing/2014/main" id="{7EE3A40B-134D-4110-9D52-6B0D39C04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6" y="2916525"/>
            <a:ext cx="144000" cy="144000"/>
          </a:xfrm>
          <a:prstGeom prst="rect">
            <a:avLst/>
          </a:prstGeom>
        </p:spPr>
      </p:pic>
      <p:pic>
        <p:nvPicPr>
          <p:cNvPr id="39" name="图片 24">
            <a:extLst>
              <a:ext uri="{FF2B5EF4-FFF2-40B4-BE49-F238E27FC236}">
                <a16:creationId xmlns:a16="http://schemas.microsoft.com/office/drawing/2014/main" id="{3FE07F75-1E18-4763-8691-9FAB5BADA0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99" y="3446416"/>
            <a:ext cx="144000" cy="144000"/>
          </a:xfrm>
          <a:prstGeom prst="rect">
            <a:avLst/>
          </a:prstGeom>
        </p:spPr>
      </p:pic>
      <p:cxnSp>
        <p:nvCxnSpPr>
          <p:cNvPr id="40" name="直接连接符 28">
            <a:extLst>
              <a:ext uri="{FF2B5EF4-FFF2-40B4-BE49-F238E27FC236}">
                <a16:creationId xmlns:a16="http://schemas.microsoft.com/office/drawing/2014/main" id="{FCFBB10A-5D64-4FA3-80FA-B96ED820F381}"/>
              </a:ext>
            </a:extLst>
          </p:cNvPr>
          <p:cNvCxnSpPr/>
          <p:nvPr userDrawn="1"/>
        </p:nvCxnSpPr>
        <p:spPr>
          <a:xfrm flipH="1">
            <a:off x="208801" y="2789931"/>
            <a:ext cx="1080000" cy="0"/>
          </a:xfrm>
          <a:prstGeom prst="line">
            <a:avLst/>
          </a:prstGeom>
          <a:ln>
            <a:solidFill>
              <a:srgbClr val="9B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22">
            <a:extLst>
              <a:ext uri="{FF2B5EF4-FFF2-40B4-BE49-F238E27FC236}">
                <a16:creationId xmlns:a16="http://schemas.microsoft.com/office/drawing/2014/main" id="{E5AC64A2-DAA3-4963-9695-62B4F2932AE9}"/>
              </a:ext>
            </a:extLst>
          </p:cNvPr>
          <p:cNvSpPr txBox="1"/>
          <p:nvPr userDrawn="1"/>
        </p:nvSpPr>
        <p:spPr>
          <a:xfrm>
            <a:off x="383082" y="3398855"/>
            <a:ext cx="1276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Metric</a:t>
            </a:r>
            <a:endParaRPr lang="zh-CN" altLang="en-US" sz="1200" kern="1200" dirty="0">
              <a:solidFill>
                <a:srgbClr val="9B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42" name="图片 23">
            <a:extLst>
              <a:ext uri="{FF2B5EF4-FFF2-40B4-BE49-F238E27FC236}">
                <a16:creationId xmlns:a16="http://schemas.microsoft.com/office/drawing/2014/main" id="{D8D3FAD1-99F4-4B7B-9316-0ACEDCBC27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91" y="3188826"/>
            <a:ext cx="144000" cy="144000"/>
          </a:xfrm>
          <a:prstGeom prst="rect">
            <a:avLst/>
          </a:prstGeom>
        </p:spPr>
      </p:pic>
      <p:sp>
        <p:nvSpPr>
          <p:cNvPr id="43" name="文本框 21">
            <a:extLst>
              <a:ext uri="{FF2B5EF4-FFF2-40B4-BE49-F238E27FC236}">
                <a16:creationId xmlns:a16="http://schemas.microsoft.com/office/drawing/2014/main" id="{334A944F-94C6-4996-B19F-054C27056456}"/>
              </a:ext>
            </a:extLst>
          </p:cNvPr>
          <p:cNvSpPr txBox="1"/>
          <p:nvPr userDrawn="1"/>
        </p:nvSpPr>
        <p:spPr>
          <a:xfrm>
            <a:off x="375979" y="2856958"/>
            <a:ext cx="938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Mortality</a:t>
            </a:r>
            <a:endParaRPr lang="zh-CN" altLang="en-US" sz="1200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0598B69D-25D8-4A2D-C48F-31A267FC5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83"/>
          <a:stretch/>
        </p:blipFill>
        <p:spPr>
          <a:xfrm>
            <a:off x="399407" y="227980"/>
            <a:ext cx="864968" cy="7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620000" cy="686195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B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 lIns="90000" tIns="0" rIns="0" bIns="0">
            <a:noAutofit/>
          </a:bodyPr>
          <a:lstStyle>
            <a:lvl1pPr algn="l">
              <a:defRPr sz="2800">
                <a:solidFill>
                  <a:srgbClr val="9B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66018" y="1065236"/>
            <a:ext cx="9953391" cy="52949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>
            <a:lvl1pPr algn="ctr">
              <a:defRPr sz="1400" b="1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en-US" altLang="zh-CN" dirty="0"/>
              <a:t>- </a:t>
            </a:r>
            <a:fld id="{CE0EBEEA-9F8E-472B-8F35-1A81288C858A}" type="slidenum">
              <a:rPr lang="zh-CN" altLang="en-US" smtClean="0"/>
              <a:pPr/>
              <a:t>‹#›</a:t>
            </a:fld>
            <a:r>
              <a:rPr lang="zh-CN" altLang="en-US" dirty="0"/>
              <a:t> </a:t>
            </a:r>
            <a:r>
              <a:rPr lang="en-US" altLang="zh-CN" dirty="0"/>
              <a:t>-</a:t>
            </a:r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 rot="10800000" flipV="1">
            <a:off x="1874268" y="249440"/>
            <a:ext cx="216000" cy="489600"/>
          </a:xfrm>
          <a:prstGeom prst="rect">
            <a:avLst/>
          </a:prstGeom>
          <a:solidFill>
            <a:srgbClr val="9B0000"/>
          </a:solidFill>
          <a:ln>
            <a:solidFill>
              <a:srgbClr val="9B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3600" dirty="0"/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140109" y="2112630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rPr>
              <a:t>Problem Formulation</a:t>
            </a:r>
            <a:endParaRPr lang="zh-CN" altLang="en-US" sz="1400" b="1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j-cs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156818" y="2661972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Experiment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Setup</a:t>
            </a:r>
            <a:endParaRPr lang="zh-CN" altLang="en-US" sz="1400" b="1" kern="1200" dirty="0">
              <a:solidFill>
                <a:srgbClr val="9B0000"/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200600" y="1988094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200600" y="2595953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83891" y="5343916"/>
            <a:ext cx="129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">
            <a:extLst>
              <a:ext uri="{FF2B5EF4-FFF2-40B4-BE49-F238E27FC236}">
                <a16:creationId xmlns:a16="http://schemas.microsoft.com/office/drawing/2014/main" id="{49F5F86A-731D-5346-B814-1B988A5267B6}"/>
              </a:ext>
            </a:extLst>
          </p:cNvPr>
          <p:cNvSpPr txBox="1">
            <a:spLocks/>
          </p:cNvSpPr>
          <p:nvPr userDrawn="1"/>
        </p:nvSpPr>
        <p:spPr>
          <a:xfrm>
            <a:off x="156818" y="1504864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Clinical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Background</a:t>
            </a:r>
            <a:endParaRPr lang="zh-CN" altLang="en-US" sz="1400" b="1" kern="1200" dirty="0">
              <a:solidFill>
                <a:schemeClr val="bg1">
                  <a:lumMod val="65000"/>
                </a:schemeClr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18" name="直接连接符 14">
            <a:extLst>
              <a:ext uri="{FF2B5EF4-FFF2-40B4-BE49-F238E27FC236}">
                <a16:creationId xmlns:a16="http://schemas.microsoft.com/office/drawing/2014/main" id="{BB996A2A-1692-4944-9C50-0BD5E543B774}"/>
              </a:ext>
            </a:extLst>
          </p:cNvPr>
          <p:cNvCxnSpPr/>
          <p:nvPr userDrawn="1"/>
        </p:nvCxnSpPr>
        <p:spPr>
          <a:xfrm flipH="1">
            <a:off x="183891" y="4123576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标题 1">
            <a:extLst>
              <a:ext uri="{FF2B5EF4-FFF2-40B4-BE49-F238E27FC236}">
                <a16:creationId xmlns:a16="http://schemas.microsoft.com/office/drawing/2014/main" id="{35473FE0-9DE5-F045-BB15-69E7A34FB7FB}"/>
              </a:ext>
            </a:extLst>
          </p:cNvPr>
          <p:cNvSpPr txBox="1">
            <a:spLocks/>
          </p:cNvSpPr>
          <p:nvPr userDrawn="1"/>
        </p:nvSpPr>
        <p:spPr>
          <a:xfrm>
            <a:off x="140109" y="4253994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Experiment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2" name="直接连接符 14">
            <a:extLst>
              <a:ext uri="{FF2B5EF4-FFF2-40B4-BE49-F238E27FC236}">
                <a16:creationId xmlns:a16="http://schemas.microsoft.com/office/drawing/2014/main" id="{469DBF47-C01C-FE4A-AA65-8B1332F06EA3}"/>
              </a:ext>
            </a:extLst>
          </p:cNvPr>
          <p:cNvCxnSpPr/>
          <p:nvPr userDrawn="1"/>
        </p:nvCxnSpPr>
        <p:spPr>
          <a:xfrm flipH="1">
            <a:off x="183891" y="4733175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标题 1">
            <a:extLst>
              <a:ext uri="{FF2B5EF4-FFF2-40B4-BE49-F238E27FC236}">
                <a16:creationId xmlns:a16="http://schemas.microsoft.com/office/drawing/2014/main" id="{AC288738-1C3F-CC4F-88CB-D4B4CF107DA9}"/>
              </a:ext>
            </a:extLst>
          </p:cNvPr>
          <p:cNvSpPr txBox="1">
            <a:spLocks/>
          </p:cNvSpPr>
          <p:nvPr userDrawn="1"/>
        </p:nvSpPr>
        <p:spPr>
          <a:xfrm>
            <a:off x="140109" y="4862462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Online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System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068CFA9-47B6-A94A-8B66-B6497DA8EADC}"/>
              </a:ext>
            </a:extLst>
          </p:cNvPr>
          <p:cNvSpPr txBox="1"/>
          <p:nvPr userDrawn="1"/>
        </p:nvSpPr>
        <p:spPr>
          <a:xfrm>
            <a:off x="367778" y="3201544"/>
            <a:ext cx="1550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Datasets</a:t>
            </a:r>
            <a:endParaRPr lang="zh-CN" altLang="en-US" sz="1200" kern="1200" dirty="0">
              <a:solidFill>
                <a:srgbClr val="9B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5FA58BA-997A-564E-9247-31F88228D9FC}"/>
              </a:ext>
            </a:extLst>
          </p:cNvPr>
          <p:cNvSpPr txBox="1"/>
          <p:nvPr userDrawn="1"/>
        </p:nvSpPr>
        <p:spPr>
          <a:xfrm>
            <a:off x="374881" y="3520640"/>
            <a:ext cx="1276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Preprocess</a:t>
            </a:r>
            <a:endParaRPr lang="zh-CN" altLang="en-US" sz="1200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307157F-7797-8842-9B6A-FB8B525D5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94" y="3587139"/>
            <a:ext cx="144000" cy="144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709F1B1-3DD3-2D4A-81E6-1C692AFF2C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00" y="3279008"/>
            <a:ext cx="144000" cy="144000"/>
          </a:xfrm>
          <a:prstGeom prst="rect">
            <a:avLst/>
          </a:prstGeom>
        </p:spPr>
      </p:pic>
      <p:cxnSp>
        <p:nvCxnSpPr>
          <p:cNvPr id="26" name="直接连接符 28">
            <a:extLst>
              <a:ext uri="{FF2B5EF4-FFF2-40B4-BE49-F238E27FC236}">
                <a16:creationId xmlns:a16="http://schemas.microsoft.com/office/drawing/2014/main" id="{6AB3BB36-809C-3B4D-BEE9-0E3A0ACABAC6}"/>
              </a:ext>
            </a:extLst>
          </p:cNvPr>
          <p:cNvCxnSpPr/>
          <p:nvPr userDrawn="1"/>
        </p:nvCxnSpPr>
        <p:spPr>
          <a:xfrm flipH="1">
            <a:off x="200600" y="3134517"/>
            <a:ext cx="1080000" cy="0"/>
          </a:xfrm>
          <a:prstGeom prst="line">
            <a:avLst/>
          </a:prstGeom>
          <a:ln>
            <a:solidFill>
              <a:srgbClr val="9B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2A9BE255-239F-A5BB-CDEB-536D837E5A34}"/>
              </a:ext>
            </a:extLst>
          </p:cNvPr>
          <p:cNvSpPr txBox="1"/>
          <p:nvPr userDrawn="1"/>
        </p:nvSpPr>
        <p:spPr>
          <a:xfrm>
            <a:off x="367778" y="3816324"/>
            <a:ext cx="1276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Models</a:t>
            </a:r>
            <a:endParaRPr lang="zh-CN" altLang="en-US" sz="1200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9AE04EC-0B86-23AC-33D5-B18BE91CE6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3" y="3882823"/>
            <a:ext cx="144000" cy="144000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64DE9CCF-694A-4958-2458-8EC7666BFD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83"/>
          <a:stretch/>
        </p:blipFill>
        <p:spPr>
          <a:xfrm>
            <a:off x="399407" y="227980"/>
            <a:ext cx="864968" cy="7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0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620000" cy="686195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B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 lIns="90000" tIns="0" rIns="0" bIns="0">
            <a:noAutofit/>
          </a:bodyPr>
          <a:lstStyle>
            <a:lvl1pPr algn="l">
              <a:defRPr sz="2800">
                <a:solidFill>
                  <a:srgbClr val="9B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66018" y="1065236"/>
            <a:ext cx="9953391" cy="52949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>
            <a:lvl1pPr algn="ctr">
              <a:defRPr sz="1400" b="1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en-US" altLang="zh-CN" dirty="0"/>
              <a:t>- </a:t>
            </a:r>
            <a:fld id="{CE0EBEEA-9F8E-472B-8F35-1A81288C858A}" type="slidenum">
              <a:rPr lang="zh-CN" altLang="en-US" smtClean="0"/>
              <a:pPr/>
              <a:t>‹#›</a:t>
            </a:fld>
            <a:r>
              <a:rPr lang="zh-CN" altLang="en-US" dirty="0"/>
              <a:t> </a:t>
            </a:r>
            <a:r>
              <a:rPr lang="en-US" altLang="zh-CN" dirty="0"/>
              <a:t>-</a:t>
            </a:r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 rot="10800000" flipV="1">
            <a:off x="1874268" y="249440"/>
            <a:ext cx="216000" cy="489600"/>
          </a:xfrm>
          <a:prstGeom prst="rect">
            <a:avLst/>
          </a:prstGeom>
          <a:solidFill>
            <a:srgbClr val="9B0000"/>
          </a:solidFill>
          <a:ln>
            <a:solidFill>
              <a:srgbClr val="9B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3600" dirty="0"/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123400" y="2140182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rPr>
              <a:t>Problem Formulation</a:t>
            </a:r>
            <a:endParaRPr lang="zh-CN" altLang="en-US" sz="1400" b="1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j-cs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140109" y="2689524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Experiment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Setup</a:t>
            </a:r>
            <a:endParaRPr lang="zh-CN" altLang="en-US" sz="1400" b="1" kern="1200" dirty="0">
              <a:solidFill>
                <a:srgbClr val="9B0000"/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183891" y="2015646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183891" y="2623505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83891" y="5343916"/>
            <a:ext cx="129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">
            <a:extLst>
              <a:ext uri="{FF2B5EF4-FFF2-40B4-BE49-F238E27FC236}">
                <a16:creationId xmlns:a16="http://schemas.microsoft.com/office/drawing/2014/main" id="{49F5F86A-731D-5346-B814-1B988A5267B6}"/>
              </a:ext>
            </a:extLst>
          </p:cNvPr>
          <p:cNvSpPr txBox="1">
            <a:spLocks/>
          </p:cNvSpPr>
          <p:nvPr userDrawn="1"/>
        </p:nvSpPr>
        <p:spPr>
          <a:xfrm>
            <a:off x="140109" y="1532416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Clinical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Background</a:t>
            </a:r>
            <a:endParaRPr lang="zh-CN" altLang="en-US" sz="1400" b="1" kern="1200" dirty="0">
              <a:solidFill>
                <a:schemeClr val="bg1">
                  <a:lumMod val="65000"/>
                </a:schemeClr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18" name="直接连接符 14">
            <a:extLst>
              <a:ext uri="{FF2B5EF4-FFF2-40B4-BE49-F238E27FC236}">
                <a16:creationId xmlns:a16="http://schemas.microsoft.com/office/drawing/2014/main" id="{BB996A2A-1692-4944-9C50-0BD5E543B774}"/>
              </a:ext>
            </a:extLst>
          </p:cNvPr>
          <p:cNvCxnSpPr/>
          <p:nvPr userDrawn="1"/>
        </p:nvCxnSpPr>
        <p:spPr>
          <a:xfrm flipH="1">
            <a:off x="183891" y="4123576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标题 1">
            <a:extLst>
              <a:ext uri="{FF2B5EF4-FFF2-40B4-BE49-F238E27FC236}">
                <a16:creationId xmlns:a16="http://schemas.microsoft.com/office/drawing/2014/main" id="{35473FE0-9DE5-F045-BB15-69E7A34FB7FB}"/>
              </a:ext>
            </a:extLst>
          </p:cNvPr>
          <p:cNvSpPr txBox="1">
            <a:spLocks/>
          </p:cNvSpPr>
          <p:nvPr userDrawn="1"/>
        </p:nvSpPr>
        <p:spPr>
          <a:xfrm>
            <a:off x="140109" y="4253994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Experiment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2" name="直接连接符 14">
            <a:extLst>
              <a:ext uri="{FF2B5EF4-FFF2-40B4-BE49-F238E27FC236}">
                <a16:creationId xmlns:a16="http://schemas.microsoft.com/office/drawing/2014/main" id="{469DBF47-C01C-FE4A-AA65-8B1332F06EA3}"/>
              </a:ext>
            </a:extLst>
          </p:cNvPr>
          <p:cNvCxnSpPr/>
          <p:nvPr userDrawn="1"/>
        </p:nvCxnSpPr>
        <p:spPr>
          <a:xfrm flipH="1">
            <a:off x="183891" y="4733175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标题 1">
            <a:extLst>
              <a:ext uri="{FF2B5EF4-FFF2-40B4-BE49-F238E27FC236}">
                <a16:creationId xmlns:a16="http://schemas.microsoft.com/office/drawing/2014/main" id="{AC288738-1C3F-CC4F-88CB-D4B4CF107DA9}"/>
              </a:ext>
            </a:extLst>
          </p:cNvPr>
          <p:cNvSpPr txBox="1">
            <a:spLocks/>
          </p:cNvSpPr>
          <p:nvPr userDrawn="1"/>
        </p:nvSpPr>
        <p:spPr>
          <a:xfrm>
            <a:off x="140109" y="4862462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Online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System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068CFA9-47B6-A94A-8B66-B6497DA8EADC}"/>
              </a:ext>
            </a:extLst>
          </p:cNvPr>
          <p:cNvSpPr txBox="1"/>
          <p:nvPr userDrawn="1"/>
        </p:nvSpPr>
        <p:spPr>
          <a:xfrm>
            <a:off x="351069" y="3229096"/>
            <a:ext cx="1550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Datasets</a:t>
            </a:r>
            <a:endParaRPr lang="zh-CN" altLang="en-US" sz="1200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5FA58BA-997A-564E-9247-31F88228D9FC}"/>
              </a:ext>
            </a:extLst>
          </p:cNvPr>
          <p:cNvSpPr txBox="1"/>
          <p:nvPr userDrawn="1"/>
        </p:nvSpPr>
        <p:spPr>
          <a:xfrm>
            <a:off x="358172" y="3548192"/>
            <a:ext cx="1276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Preprocess</a:t>
            </a:r>
            <a:endParaRPr lang="zh-CN" altLang="en-US" sz="1200" kern="1200" dirty="0">
              <a:solidFill>
                <a:srgbClr val="9B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307157F-7797-8842-9B6A-FB8B525D5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1" y="3300568"/>
            <a:ext cx="144000" cy="144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709F1B1-3DD3-2D4A-81E6-1C692AFF2C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1" y="3615956"/>
            <a:ext cx="144000" cy="144000"/>
          </a:xfrm>
          <a:prstGeom prst="rect">
            <a:avLst/>
          </a:prstGeom>
        </p:spPr>
      </p:pic>
      <p:cxnSp>
        <p:nvCxnSpPr>
          <p:cNvPr id="26" name="直接连接符 28">
            <a:extLst>
              <a:ext uri="{FF2B5EF4-FFF2-40B4-BE49-F238E27FC236}">
                <a16:creationId xmlns:a16="http://schemas.microsoft.com/office/drawing/2014/main" id="{6AB3BB36-809C-3B4D-BEE9-0E3A0ACABAC6}"/>
              </a:ext>
            </a:extLst>
          </p:cNvPr>
          <p:cNvCxnSpPr/>
          <p:nvPr userDrawn="1"/>
        </p:nvCxnSpPr>
        <p:spPr>
          <a:xfrm flipH="1">
            <a:off x="183891" y="3162069"/>
            <a:ext cx="1080000" cy="0"/>
          </a:xfrm>
          <a:prstGeom prst="line">
            <a:avLst/>
          </a:prstGeom>
          <a:ln>
            <a:solidFill>
              <a:srgbClr val="9B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AC752EF5-992E-5ED9-0EF8-C22A571CF3C1}"/>
              </a:ext>
            </a:extLst>
          </p:cNvPr>
          <p:cNvSpPr txBox="1"/>
          <p:nvPr userDrawn="1"/>
        </p:nvSpPr>
        <p:spPr>
          <a:xfrm>
            <a:off x="343840" y="3831980"/>
            <a:ext cx="1276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Models</a:t>
            </a:r>
            <a:endParaRPr lang="zh-CN" altLang="en-US" sz="1200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922EB6C-2A70-AFBC-C49F-7DF219C9AB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1" y="3898479"/>
            <a:ext cx="144000" cy="144000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76AF89B8-CF32-78C4-1839-05C3AE2ED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83"/>
          <a:stretch/>
        </p:blipFill>
        <p:spPr>
          <a:xfrm>
            <a:off x="399407" y="227980"/>
            <a:ext cx="864968" cy="7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620000" cy="686195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B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 lIns="90000" tIns="0" rIns="0" bIns="0">
            <a:noAutofit/>
          </a:bodyPr>
          <a:lstStyle>
            <a:lvl1pPr algn="l">
              <a:defRPr sz="2800">
                <a:solidFill>
                  <a:srgbClr val="9B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66018" y="1065236"/>
            <a:ext cx="9953391" cy="52949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>
            <a:lvl1pPr algn="ctr">
              <a:defRPr sz="1400" b="1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en-US" altLang="zh-CN" dirty="0"/>
              <a:t>- </a:t>
            </a:r>
            <a:fld id="{CE0EBEEA-9F8E-472B-8F35-1A81288C858A}" type="slidenum">
              <a:rPr lang="zh-CN" altLang="en-US" smtClean="0"/>
              <a:pPr/>
              <a:t>‹#›</a:t>
            </a:fld>
            <a:r>
              <a:rPr lang="zh-CN" altLang="en-US" dirty="0"/>
              <a:t> </a:t>
            </a:r>
            <a:r>
              <a:rPr lang="en-US" altLang="zh-CN" dirty="0"/>
              <a:t>-</a:t>
            </a:r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 rot="10800000" flipV="1">
            <a:off x="1874268" y="249440"/>
            <a:ext cx="216000" cy="489600"/>
          </a:xfrm>
          <a:prstGeom prst="rect">
            <a:avLst/>
          </a:prstGeom>
          <a:solidFill>
            <a:srgbClr val="9B0000"/>
          </a:solidFill>
          <a:ln>
            <a:solidFill>
              <a:srgbClr val="9B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3600" dirty="0"/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123400" y="2140182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rPr>
              <a:t>Problem Formulation</a:t>
            </a:r>
            <a:endParaRPr lang="zh-CN" altLang="en-US" sz="1400" b="1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j-cs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140109" y="2689524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Experiment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Setup</a:t>
            </a:r>
            <a:endParaRPr lang="zh-CN" altLang="en-US" sz="1400" b="1" kern="1200" dirty="0">
              <a:solidFill>
                <a:srgbClr val="9B0000"/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183891" y="2015646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183891" y="2623505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83891" y="5343916"/>
            <a:ext cx="129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">
            <a:extLst>
              <a:ext uri="{FF2B5EF4-FFF2-40B4-BE49-F238E27FC236}">
                <a16:creationId xmlns:a16="http://schemas.microsoft.com/office/drawing/2014/main" id="{49F5F86A-731D-5346-B814-1B988A5267B6}"/>
              </a:ext>
            </a:extLst>
          </p:cNvPr>
          <p:cNvSpPr txBox="1">
            <a:spLocks/>
          </p:cNvSpPr>
          <p:nvPr userDrawn="1"/>
        </p:nvSpPr>
        <p:spPr>
          <a:xfrm>
            <a:off x="140109" y="1532416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Clinical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Background</a:t>
            </a:r>
            <a:endParaRPr lang="zh-CN" altLang="en-US" sz="1400" b="1" kern="1200" dirty="0">
              <a:solidFill>
                <a:schemeClr val="bg1">
                  <a:lumMod val="65000"/>
                </a:schemeClr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18" name="直接连接符 14">
            <a:extLst>
              <a:ext uri="{FF2B5EF4-FFF2-40B4-BE49-F238E27FC236}">
                <a16:creationId xmlns:a16="http://schemas.microsoft.com/office/drawing/2014/main" id="{BB996A2A-1692-4944-9C50-0BD5E543B774}"/>
              </a:ext>
            </a:extLst>
          </p:cNvPr>
          <p:cNvCxnSpPr/>
          <p:nvPr userDrawn="1"/>
        </p:nvCxnSpPr>
        <p:spPr>
          <a:xfrm flipH="1">
            <a:off x="183891" y="4123576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标题 1">
            <a:extLst>
              <a:ext uri="{FF2B5EF4-FFF2-40B4-BE49-F238E27FC236}">
                <a16:creationId xmlns:a16="http://schemas.microsoft.com/office/drawing/2014/main" id="{35473FE0-9DE5-F045-BB15-69E7A34FB7FB}"/>
              </a:ext>
            </a:extLst>
          </p:cNvPr>
          <p:cNvSpPr txBox="1">
            <a:spLocks/>
          </p:cNvSpPr>
          <p:nvPr userDrawn="1"/>
        </p:nvSpPr>
        <p:spPr>
          <a:xfrm>
            <a:off x="140109" y="4253994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Experiment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2" name="直接连接符 14">
            <a:extLst>
              <a:ext uri="{FF2B5EF4-FFF2-40B4-BE49-F238E27FC236}">
                <a16:creationId xmlns:a16="http://schemas.microsoft.com/office/drawing/2014/main" id="{469DBF47-C01C-FE4A-AA65-8B1332F06EA3}"/>
              </a:ext>
            </a:extLst>
          </p:cNvPr>
          <p:cNvCxnSpPr/>
          <p:nvPr userDrawn="1"/>
        </p:nvCxnSpPr>
        <p:spPr>
          <a:xfrm flipH="1">
            <a:off x="183891" y="4733175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标题 1">
            <a:extLst>
              <a:ext uri="{FF2B5EF4-FFF2-40B4-BE49-F238E27FC236}">
                <a16:creationId xmlns:a16="http://schemas.microsoft.com/office/drawing/2014/main" id="{AC288738-1C3F-CC4F-88CB-D4B4CF107DA9}"/>
              </a:ext>
            </a:extLst>
          </p:cNvPr>
          <p:cNvSpPr txBox="1">
            <a:spLocks/>
          </p:cNvSpPr>
          <p:nvPr userDrawn="1"/>
        </p:nvSpPr>
        <p:spPr>
          <a:xfrm>
            <a:off x="140109" y="4862462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Online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System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068CFA9-47B6-A94A-8B66-B6497DA8EADC}"/>
              </a:ext>
            </a:extLst>
          </p:cNvPr>
          <p:cNvSpPr txBox="1"/>
          <p:nvPr userDrawn="1"/>
        </p:nvSpPr>
        <p:spPr>
          <a:xfrm>
            <a:off x="351069" y="3229096"/>
            <a:ext cx="1550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Datasets</a:t>
            </a:r>
            <a:endParaRPr lang="zh-CN" altLang="en-US" sz="1200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5FA58BA-997A-564E-9247-31F88228D9FC}"/>
              </a:ext>
            </a:extLst>
          </p:cNvPr>
          <p:cNvSpPr txBox="1"/>
          <p:nvPr userDrawn="1"/>
        </p:nvSpPr>
        <p:spPr>
          <a:xfrm>
            <a:off x="358172" y="3548192"/>
            <a:ext cx="1276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Preprocess</a:t>
            </a:r>
            <a:endParaRPr lang="zh-CN" altLang="en-US" sz="1200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307157F-7797-8842-9B6A-FB8B525D5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1" y="3300568"/>
            <a:ext cx="144000" cy="144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709F1B1-3DD3-2D4A-81E6-1C692AFF2C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1" y="3898479"/>
            <a:ext cx="144000" cy="144000"/>
          </a:xfrm>
          <a:prstGeom prst="rect">
            <a:avLst/>
          </a:prstGeom>
        </p:spPr>
      </p:pic>
      <p:cxnSp>
        <p:nvCxnSpPr>
          <p:cNvPr id="26" name="直接连接符 28">
            <a:extLst>
              <a:ext uri="{FF2B5EF4-FFF2-40B4-BE49-F238E27FC236}">
                <a16:creationId xmlns:a16="http://schemas.microsoft.com/office/drawing/2014/main" id="{6AB3BB36-809C-3B4D-BEE9-0E3A0ACABAC6}"/>
              </a:ext>
            </a:extLst>
          </p:cNvPr>
          <p:cNvCxnSpPr/>
          <p:nvPr userDrawn="1"/>
        </p:nvCxnSpPr>
        <p:spPr>
          <a:xfrm flipH="1">
            <a:off x="183891" y="3162069"/>
            <a:ext cx="1080000" cy="0"/>
          </a:xfrm>
          <a:prstGeom prst="line">
            <a:avLst/>
          </a:prstGeom>
          <a:ln>
            <a:solidFill>
              <a:srgbClr val="9B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AC752EF5-992E-5ED9-0EF8-C22A571CF3C1}"/>
              </a:ext>
            </a:extLst>
          </p:cNvPr>
          <p:cNvSpPr txBox="1"/>
          <p:nvPr userDrawn="1"/>
        </p:nvSpPr>
        <p:spPr>
          <a:xfrm>
            <a:off x="343840" y="3831980"/>
            <a:ext cx="1276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Models</a:t>
            </a:r>
            <a:endParaRPr lang="zh-CN" altLang="en-US" sz="1200" kern="1200" dirty="0">
              <a:solidFill>
                <a:srgbClr val="9B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922EB6C-2A70-AFBC-C49F-7DF219C9AB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2" y="3639924"/>
            <a:ext cx="144000" cy="144000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4631B9FC-4291-4B84-AF9F-D85037CD1E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83"/>
          <a:stretch/>
        </p:blipFill>
        <p:spPr>
          <a:xfrm>
            <a:off x="399407" y="227980"/>
            <a:ext cx="864968" cy="7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8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620000" cy="686195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B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 lIns="90000" tIns="0" rIns="0" bIns="0">
            <a:noAutofit/>
          </a:bodyPr>
          <a:lstStyle>
            <a:lvl1pPr algn="l">
              <a:defRPr sz="2800">
                <a:solidFill>
                  <a:srgbClr val="9B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66018" y="1065236"/>
            <a:ext cx="9953391" cy="52949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>
            <a:lvl1pPr algn="ctr">
              <a:defRPr sz="1400" b="1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en-US" altLang="zh-CN" dirty="0"/>
              <a:t>- </a:t>
            </a:r>
            <a:fld id="{CE0EBEEA-9F8E-472B-8F35-1A81288C858A}" type="slidenum">
              <a:rPr lang="zh-CN" altLang="en-US" smtClean="0"/>
              <a:pPr/>
              <a:t>‹#›</a:t>
            </a:fld>
            <a:r>
              <a:rPr lang="zh-CN" altLang="en-US" dirty="0"/>
              <a:t> </a:t>
            </a:r>
            <a:r>
              <a:rPr lang="en-US" altLang="zh-CN" dirty="0"/>
              <a:t>-</a:t>
            </a:r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 rot="10800000" flipV="1">
            <a:off x="1874268" y="249440"/>
            <a:ext cx="216000" cy="489600"/>
          </a:xfrm>
          <a:prstGeom prst="rect">
            <a:avLst/>
          </a:prstGeom>
          <a:solidFill>
            <a:srgbClr val="9B0000"/>
          </a:solidFill>
          <a:ln>
            <a:solidFill>
              <a:srgbClr val="9B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3600" dirty="0"/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123400" y="2332282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rPr>
              <a:t>Problem Formulation</a:t>
            </a:r>
            <a:endParaRPr lang="zh-CN" altLang="en-US" sz="1400" b="1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j-cs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140109" y="2881624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Experiment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Setup</a:t>
            </a:r>
            <a:endParaRPr lang="zh-CN" altLang="en-US" sz="1400" b="1" kern="1200" dirty="0">
              <a:solidFill>
                <a:schemeClr val="bg1">
                  <a:lumMod val="65000"/>
                </a:schemeClr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183891" y="2207746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183891" y="2815605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83891" y="5343916"/>
            <a:ext cx="129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">
            <a:extLst>
              <a:ext uri="{FF2B5EF4-FFF2-40B4-BE49-F238E27FC236}">
                <a16:creationId xmlns:a16="http://schemas.microsoft.com/office/drawing/2014/main" id="{49F5F86A-731D-5346-B814-1B988A5267B6}"/>
              </a:ext>
            </a:extLst>
          </p:cNvPr>
          <p:cNvSpPr txBox="1">
            <a:spLocks/>
          </p:cNvSpPr>
          <p:nvPr userDrawn="1"/>
        </p:nvSpPr>
        <p:spPr>
          <a:xfrm>
            <a:off x="140109" y="1724516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Clinical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chemeClr val="bg1">
                    <a:lumMod val="65000"/>
                  </a:schemeClr>
                </a:solidFill>
                <a:ea typeface="方正清刻本悦宋简体" panose="02000000000000000000" pitchFamily="2" charset="-122"/>
                <a:cs typeface="+mj-cs"/>
              </a:rPr>
              <a:t>Background</a:t>
            </a:r>
            <a:endParaRPr lang="zh-CN" altLang="en-US" sz="1400" b="1" kern="1200" dirty="0">
              <a:solidFill>
                <a:schemeClr val="bg1">
                  <a:lumMod val="65000"/>
                </a:schemeClr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18" name="直接连接符 14">
            <a:extLst>
              <a:ext uri="{FF2B5EF4-FFF2-40B4-BE49-F238E27FC236}">
                <a16:creationId xmlns:a16="http://schemas.microsoft.com/office/drawing/2014/main" id="{BB996A2A-1692-4944-9C50-0BD5E543B774}"/>
              </a:ext>
            </a:extLst>
          </p:cNvPr>
          <p:cNvCxnSpPr/>
          <p:nvPr userDrawn="1"/>
        </p:nvCxnSpPr>
        <p:spPr>
          <a:xfrm flipH="1">
            <a:off x="183891" y="3387830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标题 1">
            <a:extLst>
              <a:ext uri="{FF2B5EF4-FFF2-40B4-BE49-F238E27FC236}">
                <a16:creationId xmlns:a16="http://schemas.microsoft.com/office/drawing/2014/main" id="{35473FE0-9DE5-F045-BB15-69E7A34FB7FB}"/>
              </a:ext>
            </a:extLst>
          </p:cNvPr>
          <p:cNvSpPr txBox="1">
            <a:spLocks/>
          </p:cNvSpPr>
          <p:nvPr userDrawn="1"/>
        </p:nvSpPr>
        <p:spPr>
          <a:xfrm>
            <a:off x="137235" y="3486389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Experiment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200" dirty="0">
                <a:solidFill>
                  <a:srgbClr val="9B0000"/>
                </a:solidFill>
                <a:ea typeface="方正清刻本悦宋简体" panose="02000000000000000000" pitchFamily="2" charset="-122"/>
                <a:cs typeface="+mj-cs"/>
              </a:rPr>
              <a:t>Results</a:t>
            </a:r>
            <a:endParaRPr lang="zh-CN" altLang="en-US" sz="1400" b="1" kern="1200" dirty="0">
              <a:solidFill>
                <a:srgbClr val="9B0000"/>
              </a:solidFill>
              <a:ea typeface="方正清刻本悦宋简体" panose="02000000000000000000" pitchFamily="2" charset="-122"/>
              <a:cs typeface="+mj-cs"/>
            </a:endParaRPr>
          </a:p>
        </p:txBody>
      </p:sp>
      <p:cxnSp>
        <p:nvCxnSpPr>
          <p:cNvPr id="32" name="直接连接符 14">
            <a:extLst>
              <a:ext uri="{FF2B5EF4-FFF2-40B4-BE49-F238E27FC236}">
                <a16:creationId xmlns:a16="http://schemas.microsoft.com/office/drawing/2014/main" id="{469DBF47-C01C-FE4A-AA65-8B1332F06EA3}"/>
              </a:ext>
            </a:extLst>
          </p:cNvPr>
          <p:cNvCxnSpPr/>
          <p:nvPr userDrawn="1"/>
        </p:nvCxnSpPr>
        <p:spPr>
          <a:xfrm flipH="1">
            <a:off x="183891" y="4733175"/>
            <a:ext cx="1296000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标题 1">
            <a:extLst>
              <a:ext uri="{FF2B5EF4-FFF2-40B4-BE49-F238E27FC236}">
                <a16:creationId xmlns:a16="http://schemas.microsoft.com/office/drawing/2014/main" id="{AC288738-1C3F-CC4F-88CB-D4B4CF107DA9}"/>
              </a:ext>
            </a:extLst>
          </p:cNvPr>
          <p:cNvSpPr txBox="1">
            <a:spLocks/>
          </p:cNvSpPr>
          <p:nvPr userDrawn="1"/>
        </p:nvSpPr>
        <p:spPr>
          <a:xfrm>
            <a:off x="140109" y="4862462"/>
            <a:ext cx="1339782" cy="39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Online</a:t>
            </a:r>
          </a:p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System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068CFA9-47B6-A94A-8B66-B6497DA8EADC}"/>
              </a:ext>
            </a:extLst>
          </p:cNvPr>
          <p:cNvSpPr txBox="1"/>
          <p:nvPr userDrawn="1"/>
        </p:nvSpPr>
        <p:spPr>
          <a:xfrm>
            <a:off x="415972" y="4022851"/>
            <a:ext cx="1143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Performance</a:t>
            </a:r>
            <a:endParaRPr lang="zh-CN" altLang="en-US" sz="1200" kern="1200" dirty="0">
              <a:solidFill>
                <a:srgbClr val="9B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5FA58BA-997A-564E-9247-31F88228D9FC}"/>
              </a:ext>
            </a:extLst>
          </p:cNvPr>
          <p:cNvSpPr txBox="1"/>
          <p:nvPr userDrawn="1"/>
        </p:nvSpPr>
        <p:spPr>
          <a:xfrm>
            <a:off x="423075" y="4341947"/>
            <a:ext cx="1276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Case Study</a:t>
            </a:r>
            <a:endParaRPr lang="zh-CN" altLang="en-US" sz="1200" kern="1200" dirty="0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307157F-7797-8842-9B6A-FB8B525D5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59" y="4396029"/>
            <a:ext cx="144000" cy="144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709F1B1-3DD3-2D4A-81E6-1C692AFF2C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22" y="4089350"/>
            <a:ext cx="144000" cy="144000"/>
          </a:xfrm>
          <a:prstGeom prst="rect">
            <a:avLst/>
          </a:prstGeom>
        </p:spPr>
      </p:pic>
      <p:cxnSp>
        <p:nvCxnSpPr>
          <p:cNvPr id="26" name="直接连接符 28">
            <a:extLst>
              <a:ext uri="{FF2B5EF4-FFF2-40B4-BE49-F238E27FC236}">
                <a16:creationId xmlns:a16="http://schemas.microsoft.com/office/drawing/2014/main" id="{6AB3BB36-809C-3B4D-BEE9-0E3A0ACABAC6}"/>
              </a:ext>
            </a:extLst>
          </p:cNvPr>
          <p:cNvCxnSpPr/>
          <p:nvPr userDrawn="1"/>
        </p:nvCxnSpPr>
        <p:spPr>
          <a:xfrm flipH="1">
            <a:off x="248794" y="3955824"/>
            <a:ext cx="1080000" cy="0"/>
          </a:xfrm>
          <a:prstGeom prst="line">
            <a:avLst/>
          </a:prstGeom>
          <a:ln>
            <a:solidFill>
              <a:srgbClr val="9B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8">
            <a:extLst>
              <a:ext uri="{FF2B5EF4-FFF2-40B4-BE49-F238E27FC236}">
                <a16:creationId xmlns:a16="http://schemas.microsoft.com/office/drawing/2014/main" id="{3D4A44BB-DAE9-CFE7-A210-CCB561D064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83"/>
          <a:stretch/>
        </p:blipFill>
        <p:spPr>
          <a:xfrm>
            <a:off x="399407" y="227980"/>
            <a:ext cx="864968" cy="7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Peking University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EBEEA-9F8E-472B-8F35-1A81288C85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56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35" r:id="rId2"/>
    <p:sldLayoutId id="2147483736" r:id="rId3"/>
    <p:sldLayoutId id="2147483737" r:id="rId4"/>
    <p:sldLayoutId id="2147483744" r:id="rId5"/>
    <p:sldLayoutId id="2147483739" r:id="rId6"/>
    <p:sldLayoutId id="2147483738" r:id="rId7"/>
    <p:sldLayoutId id="2147483741" r:id="rId8"/>
    <p:sldLayoutId id="2147483740" r:id="rId9"/>
    <p:sldLayoutId id="2147483742" r:id="rId10"/>
    <p:sldLayoutId id="2147483743" r:id="rId11"/>
    <p:sldLayoutId id="2147483722" r:id="rId12"/>
    <p:sldLayoutId id="2147483723" r:id="rId13"/>
    <p:sldLayoutId id="2147483724" r:id="rId14"/>
    <p:sldLayoutId id="2147483725" r:id="rId15"/>
    <p:sldLayoutId id="2147483729" r:id="rId16"/>
    <p:sldLayoutId id="2147483731" r:id="rId17"/>
    <p:sldLayoutId id="2147483720" r:id="rId18"/>
    <p:sldLayoutId id="2147483649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方正清刻本悦宋简体" panose="02000000000000000000" pitchFamily="2" charset="-122"/>
          <a:ea typeface="方正清刻本悦宋简体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Medium" panose="020B0600000000000000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Medium" panose="020B0600000000000000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Medium" panose="020B0600000000000000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思源黑体 Medium" panose="020B0600000000000000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思源黑体 Medium" panose="020B060000000000000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4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file:////var/folders/gg/fvz01z_96vx25yx5mx3v1b3r0000gn/T/com.microsoft.Word/WebArchiveCopyPasteTempFiles/Peking%2520%2528edit%2520-%2520transparent%2529.png" TargetMode="External"/><Relationship Id="rId5" Type="http://schemas.openxmlformats.org/officeDocument/2006/relationships/image" Target="../media/image5.png"/><Relationship Id="rId4" Type="http://schemas.openxmlformats.org/officeDocument/2006/relationships/hyperlink" Target="mailto:junyii.gao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82.svg"/><Relationship Id="rId3" Type="http://schemas.openxmlformats.org/officeDocument/2006/relationships/image" Target="../media/image78.png"/><Relationship Id="rId7" Type="http://schemas.openxmlformats.org/officeDocument/2006/relationships/image" Target="../media/image79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0.png"/><Relationship Id="rId11" Type="http://schemas.openxmlformats.org/officeDocument/2006/relationships/image" Target="../media/image790.png"/><Relationship Id="rId5" Type="http://schemas.openxmlformats.org/officeDocument/2006/relationships/image" Target="../media/image31.svg"/><Relationship Id="rId15" Type="http://schemas.openxmlformats.org/officeDocument/2006/relationships/image" Target="../media/image84.svg"/><Relationship Id="rId10" Type="http://schemas.openxmlformats.org/officeDocument/2006/relationships/image" Target="../media/image780.png"/><Relationship Id="rId4" Type="http://schemas.openxmlformats.org/officeDocument/2006/relationships/image" Target="../media/image30.png"/><Relationship Id="rId9" Type="http://schemas.openxmlformats.org/officeDocument/2006/relationships/image" Target="../media/image80.png"/><Relationship Id="rId1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97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file:////var/folders/gg/fvz01z_96vx25yx5mx3v1b3r0000gn/T/com.microsoft.Word/WebArchiveCopyPasteTempFiles/Peking%2520%2528edit%2520-%2520transparent%2529.png" TargetMode="External"/><Relationship Id="rId11" Type="http://schemas.openxmlformats.org/officeDocument/2006/relationships/hyperlink" Target="http://106.15.42.91:8000/" TargetMode="External"/><Relationship Id="rId5" Type="http://schemas.openxmlformats.org/officeDocument/2006/relationships/image" Target="../media/image5.png"/><Relationship Id="rId10" Type="http://schemas.openxmlformats.org/officeDocument/2006/relationships/hyperlink" Target="https://github.com/yhzhu99/covid-ehr-benchmarks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arxiv.org/abs/2209.07805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sv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5" Type="http://schemas.openxmlformats.org/officeDocument/2006/relationships/image" Target="../media/image39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5.svg"/><Relationship Id="rId24" Type="http://schemas.openxmlformats.org/officeDocument/2006/relationships/image" Target="../media/image38.png"/><Relationship Id="rId5" Type="http://schemas.openxmlformats.org/officeDocument/2006/relationships/image" Target="../media/image19.png"/><Relationship Id="rId15" Type="http://schemas.openxmlformats.org/officeDocument/2006/relationships/image" Target="../media/image29.svg"/><Relationship Id="rId23" Type="http://schemas.openxmlformats.org/officeDocument/2006/relationships/image" Target="../media/image37.svg"/><Relationship Id="rId10" Type="http://schemas.openxmlformats.org/officeDocument/2006/relationships/image" Target="../media/image24.png"/><Relationship Id="rId19" Type="http://schemas.openxmlformats.org/officeDocument/2006/relationships/image" Target="../media/image33.svg"/><Relationship Id="rId4" Type="http://schemas.openxmlformats.org/officeDocument/2006/relationships/image" Target="../media/image18.svg"/><Relationship Id="rId9" Type="http://schemas.openxmlformats.org/officeDocument/2006/relationships/image" Target="../media/image23.sv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11.png"/><Relationship Id="rId18" Type="http://schemas.openxmlformats.org/officeDocument/2006/relationships/image" Target="../media/image35.svg"/><Relationship Id="rId3" Type="http://schemas.openxmlformats.org/officeDocument/2006/relationships/image" Target="../media/image40.png"/><Relationship Id="rId21" Type="http://schemas.openxmlformats.org/officeDocument/2006/relationships/image" Target="../media/image50.png"/><Relationship Id="rId7" Type="http://schemas.openxmlformats.org/officeDocument/2006/relationships/image" Target="../media/image44.png"/><Relationship Id="rId12" Type="http://schemas.openxmlformats.org/officeDocument/2006/relationships/image" Target="../media/image10.sv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9.svg"/><Relationship Id="rId20" Type="http://schemas.openxmlformats.org/officeDocument/2006/relationships/image" Target="../media/image37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svg"/><Relationship Id="rId11" Type="http://schemas.openxmlformats.org/officeDocument/2006/relationships/image" Target="../media/image9.png"/><Relationship Id="rId24" Type="http://schemas.openxmlformats.org/officeDocument/2006/relationships/image" Target="../media/image53.svg"/><Relationship Id="rId5" Type="http://schemas.openxmlformats.org/officeDocument/2006/relationships/image" Target="../media/image42.png"/><Relationship Id="rId15" Type="http://schemas.openxmlformats.org/officeDocument/2006/relationships/image" Target="../media/image48.png"/><Relationship Id="rId23" Type="http://schemas.openxmlformats.org/officeDocument/2006/relationships/image" Target="../media/image52.png"/><Relationship Id="rId10" Type="http://schemas.openxmlformats.org/officeDocument/2006/relationships/image" Target="../media/image47.svg"/><Relationship Id="rId19" Type="http://schemas.openxmlformats.org/officeDocument/2006/relationships/image" Target="../media/image36.pn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openxmlformats.org/officeDocument/2006/relationships/image" Target="../media/image12.svg"/><Relationship Id="rId22" Type="http://schemas.openxmlformats.org/officeDocument/2006/relationships/image" Target="../media/image5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46.png"/><Relationship Id="rId18" Type="http://schemas.openxmlformats.org/officeDocument/2006/relationships/image" Target="../media/image31.svg"/><Relationship Id="rId26" Type="http://schemas.openxmlformats.org/officeDocument/2006/relationships/image" Target="../media/image69.svg"/><Relationship Id="rId3" Type="http://schemas.openxmlformats.org/officeDocument/2006/relationships/image" Target="../media/image54.png"/><Relationship Id="rId21" Type="http://schemas.openxmlformats.org/officeDocument/2006/relationships/image" Target="../media/image34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17" Type="http://schemas.openxmlformats.org/officeDocument/2006/relationships/image" Target="../media/image30.png"/><Relationship Id="rId25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5.svg"/><Relationship Id="rId20" Type="http://schemas.openxmlformats.org/officeDocument/2006/relationships/image" Target="../media/image67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24" Type="http://schemas.openxmlformats.org/officeDocument/2006/relationships/image" Target="../media/image37.svg"/><Relationship Id="rId5" Type="http://schemas.openxmlformats.org/officeDocument/2006/relationships/image" Target="../media/image56.png"/><Relationship Id="rId15" Type="http://schemas.openxmlformats.org/officeDocument/2006/relationships/image" Target="../media/image64.png"/><Relationship Id="rId23" Type="http://schemas.openxmlformats.org/officeDocument/2006/relationships/image" Target="../media/image36.png"/><Relationship Id="rId10" Type="http://schemas.openxmlformats.org/officeDocument/2006/relationships/image" Target="../media/image61.svg"/><Relationship Id="rId19" Type="http://schemas.openxmlformats.org/officeDocument/2006/relationships/image" Target="../media/image66.png"/><Relationship Id="rId4" Type="http://schemas.openxmlformats.org/officeDocument/2006/relationships/image" Target="../media/image55.svg"/><Relationship Id="rId9" Type="http://schemas.openxmlformats.org/officeDocument/2006/relationships/image" Target="../media/image60.png"/><Relationship Id="rId14" Type="http://schemas.openxmlformats.org/officeDocument/2006/relationships/image" Target="../media/image47.svg"/><Relationship Id="rId22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46.png"/><Relationship Id="rId18" Type="http://schemas.openxmlformats.org/officeDocument/2006/relationships/image" Target="../media/image31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5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4.png"/><Relationship Id="rId10" Type="http://schemas.openxmlformats.org/officeDocument/2006/relationships/image" Target="../media/image61.svg"/><Relationship Id="rId19" Type="http://schemas.openxmlformats.org/officeDocument/2006/relationships/image" Target="../media/image70.png"/><Relationship Id="rId4" Type="http://schemas.openxmlformats.org/officeDocument/2006/relationships/image" Target="../media/image55.svg"/><Relationship Id="rId9" Type="http://schemas.openxmlformats.org/officeDocument/2006/relationships/image" Target="../media/image60.png"/><Relationship Id="rId14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152347" y="2256028"/>
            <a:ext cx="12192000" cy="1455336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" altLang="zh-CN" sz="2400" b="0" dirty="0">
                <a:solidFill>
                  <a:srgbClr val="8C0000"/>
                </a:solidFill>
                <a:latin typeface="+mj-lt"/>
                <a:ea typeface="思源黑体 Medium" panose="020B0600000000000000"/>
                <a:cs typeface="+mn-cs"/>
              </a:rPr>
              <a:t>A Comprehensive </a:t>
            </a:r>
            <a:r>
              <a:rPr lang="en" altLang="zh-CN" sz="2400" dirty="0">
                <a:solidFill>
                  <a:srgbClr val="8C0000"/>
                </a:solidFill>
                <a:latin typeface="+mj-lt"/>
                <a:ea typeface="思源黑体 Medium" panose="020B0600000000000000"/>
                <a:cs typeface="+mn-cs"/>
              </a:rPr>
              <a:t>Benchmark</a:t>
            </a:r>
            <a:r>
              <a:rPr lang="en" altLang="zh-CN" sz="2400" b="0" dirty="0">
                <a:solidFill>
                  <a:srgbClr val="8C0000"/>
                </a:solidFill>
                <a:latin typeface="+mj-lt"/>
                <a:ea typeface="思源黑体 Medium" panose="020B0600000000000000"/>
                <a:cs typeface="+mn-cs"/>
              </a:rPr>
              <a:t> </a:t>
            </a:r>
            <a:r>
              <a:rPr lang="en" altLang="zh-CN" sz="2400" dirty="0">
                <a:solidFill>
                  <a:srgbClr val="8C0000"/>
                </a:solidFill>
                <a:latin typeface="+mj-lt"/>
                <a:ea typeface="思源黑体 Medium" panose="020B0600000000000000"/>
                <a:cs typeface="+mn-cs"/>
              </a:rPr>
              <a:t>for COVID-19</a:t>
            </a:r>
            <a:r>
              <a:rPr lang="zh-CN" altLang="en-US" sz="2400" dirty="0">
                <a:solidFill>
                  <a:srgbClr val="8C0000"/>
                </a:solidFill>
                <a:latin typeface="+mj-lt"/>
                <a:ea typeface="思源黑体 Medium" panose="020B0600000000000000"/>
                <a:cs typeface="+mn-cs"/>
              </a:rPr>
              <a:t> </a:t>
            </a:r>
            <a:r>
              <a:rPr lang="en" altLang="zh-CN" sz="2400" dirty="0">
                <a:solidFill>
                  <a:srgbClr val="8C0000"/>
                </a:solidFill>
                <a:latin typeface="+mj-lt"/>
                <a:ea typeface="思源黑体 Medium" panose="020B0600000000000000"/>
                <a:cs typeface="+mn-cs"/>
              </a:rPr>
              <a:t>Predictive Modeling </a:t>
            </a:r>
            <a:br>
              <a:rPr lang="en" altLang="zh-CN" sz="2400" b="0" dirty="0">
                <a:solidFill>
                  <a:srgbClr val="8C0000"/>
                </a:solidFill>
                <a:latin typeface="+mj-lt"/>
                <a:ea typeface="思源黑体 Medium" panose="020B0600000000000000"/>
                <a:cs typeface="+mn-cs"/>
              </a:rPr>
            </a:br>
            <a:r>
              <a:rPr lang="en" altLang="zh-CN" sz="2400" b="0" dirty="0">
                <a:solidFill>
                  <a:srgbClr val="8C0000"/>
                </a:solidFill>
                <a:latin typeface="+mj-lt"/>
                <a:ea typeface="思源黑体 Medium" panose="020B0600000000000000"/>
                <a:cs typeface="+mn-cs"/>
              </a:rPr>
              <a:t>Using Electronic Health Records</a:t>
            </a:r>
            <a:r>
              <a:rPr lang="zh-CN" altLang="en-US" sz="2400" b="0" dirty="0">
                <a:solidFill>
                  <a:srgbClr val="8C0000"/>
                </a:solidFill>
                <a:latin typeface="+mj-lt"/>
                <a:ea typeface="思源黑体 Medium" panose="020B0600000000000000"/>
                <a:cs typeface="+mn-cs"/>
              </a:rPr>
              <a:t> </a:t>
            </a:r>
            <a:r>
              <a:rPr lang="en" altLang="zh-CN" sz="2400" b="0" dirty="0">
                <a:solidFill>
                  <a:srgbClr val="8C0000"/>
                </a:solidFill>
                <a:latin typeface="+mj-lt"/>
                <a:ea typeface="思源黑体 Medium" panose="020B0600000000000000"/>
                <a:cs typeface="+mn-cs"/>
              </a:rPr>
              <a:t>in Intensive Care: </a:t>
            </a:r>
            <a:br>
              <a:rPr lang="en" altLang="zh-CN" sz="2000" b="0" dirty="0">
                <a:solidFill>
                  <a:srgbClr val="8C0000"/>
                </a:solidFill>
                <a:latin typeface="+mj-lt"/>
                <a:ea typeface="思源黑体 Medium" panose="020B0600000000000000"/>
                <a:cs typeface="+mn-cs"/>
              </a:rPr>
            </a:br>
            <a:r>
              <a:rPr lang="en" altLang="zh-CN" sz="2000" b="0" i="1" dirty="0">
                <a:solidFill>
                  <a:srgbClr val="8C0000"/>
                </a:solidFill>
                <a:latin typeface="+mj-lt"/>
                <a:ea typeface="思源黑体 Medium" panose="020B0600000000000000"/>
                <a:cs typeface="+mn-cs"/>
              </a:rPr>
              <a:t>Choosing the Best Model for</a:t>
            </a:r>
            <a:r>
              <a:rPr lang="zh-CN" altLang="en-US" sz="2000" b="0" i="1" dirty="0">
                <a:solidFill>
                  <a:srgbClr val="8C0000"/>
                </a:solidFill>
                <a:latin typeface="+mj-lt"/>
                <a:ea typeface="思源黑体 Medium" panose="020B0600000000000000"/>
                <a:cs typeface="+mn-cs"/>
              </a:rPr>
              <a:t> </a:t>
            </a:r>
            <a:r>
              <a:rPr lang="en" altLang="zh-CN" sz="2000" b="0" i="1" dirty="0">
                <a:solidFill>
                  <a:srgbClr val="8C0000"/>
                </a:solidFill>
                <a:latin typeface="+mj-lt"/>
                <a:ea typeface="思源黑体 Medium" panose="020B0600000000000000"/>
                <a:cs typeface="+mn-cs"/>
              </a:rPr>
              <a:t>COVID-19 Prognosis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59"/>
          <a:stretch/>
        </p:blipFill>
        <p:spPr>
          <a:xfrm>
            <a:off x="3267379" y="109987"/>
            <a:ext cx="1185640" cy="1040276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2754923" y="1369701"/>
            <a:ext cx="6682154" cy="0"/>
          </a:xfrm>
          <a:prstGeom prst="line">
            <a:avLst/>
          </a:prstGeom>
          <a:ln w="38100"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2118212" y="902793"/>
            <a:ext cx="8274230" cy="1257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>
              <a:solidFill>
                <a:srgbClr val="9B0000"/>
              </a:solidFill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AB42E4D-CB78-BC4C-870A-B065E52FF8D7}"/>
              </a:ext>
            </a:extLst>
          </p:cNvPr>
          <p:cNvSpPr txBox="1"/>
          <p:nvPr/>
        </p:nvSpPr>
        <p:spPr>
          <a:xfrm>
            <a:off x="6483927" y="-11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5B37A7D-5550-EA4A-BF0C-CFF644D3A9EC}"/>
              </a:ext>
            </a:extLst>
          </p:cNvPr>
          <p:cNvSpPr txBox="1"/>
          <p:nvPr/>
        </p:nvSpPr>
        <p:spPr>
          <a:xfrm>
            <a:off x="1191573" y="3823631"/>
            <a:ext cx="98088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CN" sz="1800" b="1" dirty="0">
                <a:effectLst/>
                <a:latin typeface="+mj-lt"/>
              </a:rPr>
              <a:t>Junyi Gao*, Yinghao Zhu*, Wenqing Wang*, Yasha Wang, Wen Tang, and Liantao Ma</a:t>
            </a:r>
            <a:r>
              <a:rPr lang="en" altLang="zh-CN" sz="1800" dirty="0">
                <a:effectLst/>
                <a:latin typeface="+mj-lt"/>
              </a:rPr>
              <a:t> </a:t>
            </a:r>
            <a:endParaRPr lang="en" altLang="zh-CN" dirty="0">
              <a:latin typeface="+mj-lt"/>
            </a:endParaRPr>
          </a:p>
          <a:p>
            <a:pPr algn="ctr"/>
            <a:endParaRPr kumimoji="1" lang="en" altLang="zh-CN" b="1" dirty="0"/>
          </a:p>
          <a:p>
            <a:pPr algn="ctr"/>
            <a:r>
              <a:rPr kumimoji="1" lang="en" altLang="zh-CN" b="1" dirty="0"/>
              <a:t>Presenter: Junyi Gao</a:t>
            </a:r>
            <a:endParaRPr kumimoji="1" lang="en" altLang="zh-CN" dirty="0"/>
          </a:p>
          <a:p>
            <a:pPr algn="ctr"/>
            <a:r>
              <a:rPr kumimoji="1" lang="en" altLang="zh-CN" dirty="0"/>
              <a:t>University of Edinburgh</a:t>
            </a:r>
          </a:p>
          <a:p>
            <a:pPr algn="ctr"/>
            <a:endParaRPr kumimoji="1" lang="en" altLang="zh-CN" dirty="0"/>
          </a:p>
          <a:p>
            <a:pPr algn="ctr"/>
            <a:r>
              <a:rPr kumimoji="1" lang="en" altLang="zh-CN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junyii.gao@gmail.com</a:t>
            </a:r>
            <a:endParaRPr kumimoji="1" lang="en" altLang="zh-CN" dirty="0"/>
          </a:p>
          <a:p>
            <a:pPr algn="ctr"/>
            <a:endParaRPr kumimoji="1" lang="en" altLang="zh-CN" b="1" dirty="0"/>
          </a:p>
        </p:txBody>
      </p:sp>
      <p:pic>
        <p:nvPicPr>
          <p:cNvPr id="5" name="图片 3">
            <a:extLst>
              <a:ext uri="{FF2B5EF4-FFF2-40B4-BE49-F238E27FC236}">
                <a16:creationId xmlns:a16="http://schemas.microsoft.com/office/drawing/2014/main" id="{76F74CD1-C783-A27E-684A-4D4EC963D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42" y="0"/>
            <a:ext cx="1254411" cy="125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55EE697-8C74-10ED-90DD-2CB4785AFD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01" y="304840"/>
            <a:ext cx="1235496" cy="6944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90B538B-5D71-2E1A-9142-1D250FA429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83"/>
          <a:stretch/>
        </p:blipFill>
        <p:spPr>
          <a:xfrm>
            <a:off x="7850620" y="100928"/>
            <a:ext cx="1175105" cy="106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4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83DF64EF-EC6B-3B51-7187-55997F62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/>
          <a:lstStyle/>
          <a:p>
            <a:r>
              <a:rPr kumimoji="1" lang="en" altLang="zh-CN" dirty="0">
                <a:latin typeface="+mj-lt"/>
              </a:rPr>
              <a:t>The proposed benchmark pipeline</a:t>
            </a:r>
            <a:endParaRPr kumimoji="1" lang="zh-CN" altLang="en-US" dirty="0">
              <a:latin typeface="+mj-lt"/>
            </a:endParaRP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33DC8BAA-817D-80E0-BB8B-0E387ADCE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/>
          <a:p>
            <a:r>
              <a:rPr lang="en-US" altLang="zh-CN"/>
              <a:t>- </a:t>
            </a:r>
            <a:fld id="{CE0EBEEA-9F8E-472B-8F35-1A81288C858A}" type="slidenum">
              <a:rPr lang="zh-CN" altLang="en-US" smtClean="0"/>
              <a:pPr/>
              <a:t>10</a:t>
            </a:fld>
            <a:r>
              <a:rPr lang="zh-CN" altLang="en-US"/>
              <a:t> </a:t>
            </a:r>
            <a:r>
              <a:rPr lang="en-US" altLang="zh-CN"/>
              <a:t>-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2722D7F-130F-41E7-8A90-861A81307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404" y="1680004"/>
            <a:ext cx="10102463" cy="4783616"/>
          </a:xfrm>
          <a:prstGeom prst="rect">
            <a:avLst/>
          </a:prstGeom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id="{F4D49005-36DD-49C8-B4A4-C239D5851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476" y="964722"/>
            <a:ext cx="9953391" cy="489600"/>
          </a:xfrm>
        </p:spPr>
        <p:txBody>
          <a:bodyPr>
            <a:normAutofit fontScale="92500"/>
          </a:bodyPr>
          <a:lstStyle/>
          <a:p>
            <a:r>
              <a:rPr lang="en" altLang="zh-CN" sz="2000" dirty="0">
                <a:effectLst/>
                <a:latin typeface="NimbusRomNo9L"/>
              </a:rPr>
              <a:t>The pipeline has four steps: Data pre-processing, Model training, Evaluation and Deployment. </a:t>
            </a:r>
            <a:endParaRPr lang="en" altLang="zh-CN" sz="2800" dirty="0"/>
          </a:p>
          <a:p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3668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83DF64EF-EC6B-3B51-7187-55997F62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/>
          <a:lstStyle/>
          <a:p>
            <a:r>
              <a:rPr kumimoji="1" lang="en-US" altLang="zh-CN" dirty="0">
                <a:latin typeface="+mj-lt"/>
              </a:rPr>
              <a:t>Data pre-processing details of two datasets. </a:t>
            </a:r>
            <a:endParaRPr kumimoji="1" lang="zh-CN" altLang="en-US" dirty="0">
              <a:latin typeface="+mj-lt"/>
            </a:endParaRP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33DC8BAA-817D-80E0-BB8B-0E387ADCE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/>
          <a:p>
            <a:r>
              <a:rPr lang="en-US" altLang="zh-CN"/>
              <a:t>- </a:t>
            </a:r>
            <a:fld id="{CE0EBEEA-9F8E-472B-8F35-1A81288C858A}" type="slidenum">
              <a:rPr lang="zh-CN" altLang="en-US" smtClean="0"/>
              <a:pPr/>
              <a:t>11</a:t>
            </a:fld>
            <a:r>
              <a:rPr lang="zh-CN" altLang="en-US"/>
              <a:t> </a:t>
            </a:r>
            <a:r>
              <a:rPr lang="en-US" altLang="zh-CN"/>
              <a:t>-</a:t>
            </a:r>
            <a:endParaRPr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ECCB5E6E-1C2C-277A-C3EE-3FCF516C8EE0}"/>
              </a:ext>
            </a:extLst>
          </p:cNvPr>
          <p:cNvSpPr txBox="1">
            <a:spLocks/>
          </p:cNvSpPr>
          <p:nvPr/>
        </p:nvSpPr>
        <p:spPr>
          <a:xfrm>
            <a:off x="1793363" y="936095"/>
            <a:ext cx="9953391" cy="15374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b="1" dirty="0"/>
              <a:t>Dataset: 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en-US" altLang="zh-CN" dirty="0"/>
              <a:t>COVID-19 ICU, Tongji Hospital, China (TJH Dataset)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en-US" altLang="zh-CN" dirty="0"/>
              <a:t>HM Hospitals, Spain (CDSL Dataset)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15BF3A-0165-443F-8C3B-7CA840C91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662" y="3016823"/>
            <a:ext cx="9760791" cy="273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7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F38ECD58-9DD4-71BD-F39B-1CC6355DB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/>
          <a:lstStyle/>
          <a:p>
            <a:r>
              <a:rPr kumimoji="1" lang="en-US" altLang="zh-CN" dirty="0">
                <a:latin typeface="+mj-lt"/>
              </a:rPr>
              <a:t>Data pre-processing details for the TJH datasets. </a:t>
            </a:r>
            <a:endParaRPr kumimoji="1" lang="zh-CN" altLang="en-US" dirty="0">
              <a:latin typeface="+mj-lt"/>
            </a:endParaRP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758B22E6-FFFF-0B06-E056-B0609F4A7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/>
          <a:p>
            <a:r>
              <a:rPr lang="en-US" altLang="zh-CN"/>
              <a:t>- </a:t>
            </a:r>
            <a:fld id="{CE0EBEEA-9F8E-472B-8F35-1A81288C858A}" type="slidenum">
              <a:rPr lang="zh-CN" altLang="en-US" smtClean="0"/>
              <a:pPr/>
              <a:t>12</a:t>
            </a:fld>
            <a:r>
              <a:rPr lang="zh-CN" altLang="en-US"/>
              <a:t> </a:t>
            </a:r>
            <a:r>
              <a:rPr lang="en-US" altLang="zh-CN"/>
              <a:t>-</a:t>
            </a:r>
            <a:endParaRPr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085C99FE-A779-0729-4265-192591D78CFD}"/>
              </a:ext>
            </a:extLst>
          </p:cNvPr>
          <p:cNvSpPr txBox="1">
            <a:spLocks/>
          </p:cNvSpPr>
          <p:nvPr/>
        </p:nvSpPr>
        <p:spPr>
          <a:xfrm>
            <a:off x="1654764" y="739040"/>
            <a:ext cx="9953391" cy="5294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en-US" altLang="zh-CN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D63B04F-4D91-CFA7-1ECC-096002E39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432" y="1020300"/>
            <a:ext cx="10122568" cy="518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8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102A3671-190C-9A95-3F15-784F46E99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/>
          <a:lstStyle/>
          <a:p>
            <a:r>
              <a:rPr kumimoji="1" lang="en" altLang="zh-CN" dirty="0">
                <a:latin typeface="+mj-lt"/>
              </a:rPr>
              <a:t>Feature distributions of the </a:t>
            </a:r>
            <a:r>
              <a:rPr kumimoji="1" lang="en-US" altLang="zh-CN" dirty="0">
                <a:latin typeface="+mj-lt"/>
              </a:rPr>
              <a:t>TJH dataset </a:t>
            </a:r>
            <a:endParaRPr kumimoji="1" lang="zh-CN" altLang="en-US" dirty="0">
              <a:latin typeface="+mj-lt"/>
            </a:endParaRP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355C7310-F706-0CCE-3E64-27830444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/>
          <a:p>
            <a:r>
              <a:rPr lang="en-US" altLang="zh-CN"/>
              <a:t>- </a:t>
            </a:r>
            <a:fld id="{CE0EBEEA-9F8E-472B-8F35-1A81288C858A}" type="slidenum">
              <a:rPr lang="zh-CN" altLang="en-US" smtClean="0"/>
              <a:pPr/>
              <a:t>13</a:t>
            </a:fld>
            <a:r>
              <a:rPr lang="zh-CN" altLang="en-US"/>
              <a:t> </a:t>
            </a:r>
            <a:r>
              <a:rPr lang="en-US" altLang="zh-CN"/>
              <a:t>-</a:t>
            </a:r>
            <a:endParaRPr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4CFDFBC1-706E-9AA2-E9BE-9196D58FE356}"/>
              </a:ext>
            </a:extLst>
          </p:cNvPr>
          <p:cNvSpPr txBox="1">
            <a:spLocks/>
          </p:cNvSpPr>
          <p:nvPr/>
        </p:nvSpPr>
        <p:spPr>
          <a:xfrm>
            <a:off x="1654764" y="739040"/>
            <a:ext cx="9953391" cy="5294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 dirty="0">
                <a:effectLst/>
                <a:latin typeface="NimbusRomNo9L"/>
              </a:rPr>
              <a:t>We plot the data distributions of 16 features with the lowest missing rates for the patients. </a:t>
            </a:r>
            <a:endParaRPr lang="en" altLang="zh-C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A7BEAC-502C-4D84-BBCC-F86C62965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369" y="1628248"/>
            <a:ext cx="6783471" cy="522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1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1454890F-C48C-4545-17CB-310A67DC6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/>
          <a:lstStyle/>
          <a:p>
            <a:r>
              <a:rPr kumimoji="1" lang="en-US" altLang="zh-CN" dirty="0">
                <a:latin typeface="+mj-lt"/>
              </a:rPr>
              <a:t>Data pre-processing details for the CDSL datasets </a:t>
            </a:r>
            <a:endParaRPr kumimoji="1" lang="zh-CN" altLang="en-US" dirty="0">
              <a:latin typeface="+mj-lt"/>
            </a:endParaRPr>
          </a:p>
        </p:txBody>
      </p:sp>
      <p:sp>
        <p:nvSpPr>
          <p:cNvPr id="10" name="灯片编号占位符 4">
            <a:extLst>
              <a:ext uri="{FF2B5EF4-FFF2-40B4-BE49-F238E27FC236}">
                <a16:creationId xmlns:a16="http://schemas.microsoft.com/office/drawing/2014/main" id="{95B2D5B9-B03C-ED27-41CE-B01E4440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/>
          <a:p>
            <a:r>
              <a:rPr lang="en-US" altLang="zh-CN"/>
              <a:t>- </a:t>
            </a:r>
            <a:fld id="{CE0EBEEA-9F8E-472B-8F35-1A81288C858A}" type="slidenum">
              <a:rPr lang="zh-CN" altLang="en-US" smtClean="0"/>
              <a:pPr/>
              <a:t>14</a:t>
            </a:fld>
            <a:r>
              <a:rPr lang="zh-CN" altLang="en-US"/>
              <a:t> </a:t>
            </a:r>
            <a:r>
              <a:rPr lang="en-US" altLang="zh-CN"/>
              <a:t>-</a:t>
            </a:r>
            <a:endParaRPr lang="zh-CN" altLang="en-US" dirty="0"/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10CECE8D-7A0B-6EAE-0628-6A52015EC488}"/>
              </a:ext>
            </a:extLst>
          </p:cNvPr>
          <p:cNvSpPr txBox="1">
            <a:spLocks/>
          </p:cNvSpPr>
          <p:nvPr/>
        </p:nvSpPr>
        <p:spPr>
          <a:xfrm>
            <a:off x="1654764" y="739040"/>
            <a:ext cx="9953391" cy="5294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en-US" altLang="zh-CN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F595182A-1C81-D2BB-3A0C-B002BEBB0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779" y="770317"/>
            <a:ext cx="8362696" cy="60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3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145A55B8-76DB-892C-F395-45CBA076D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/>
          <a:lstStyle/>
          <a:p>
            <a:r>
              <a:rPr kumimoji="1" lang="en" altLang="zh-CN" dirty="0">
                <a:latin typeface="+mj-lt"/>
              </a:rPr>
              <a:t>Feature distributions of the CDSL dataset </a:t>
            </a: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4394D976-7CCD-B386-8176-141D27F2A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/>
          <a:p>
            <a:r>
              <a:rPr lang="en-US" altLang="zh-CN"/>
              <a:t>- </a:t>
            </a:r>
            <a:fld id="{CE0EBEEA-9F8E-472B-8F35-1A81288C858A}" type="slidenum">
              <a:rPr lang="zh-CN" altLang="en-US" smtClean="0"/>
              <a:pPr/>
              <a:t>15</a:t>
            </a:fld>
            <a:r>
              <a:rPr lang="zh-CN" altLang="en-US"/>
              <a:t> </a:t>
            </a:r>
            <a:r>
              <a:rPr lang="en-US" altLang="zh-CN"/>
              <a:t>-</a:t>
            </a:r>
            <a:endParaRPr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D130F18F-5A72-B03D-3009-4ADB9D9C502F}"/>
              </a:ext>
            </a:extLst>
          </p:cNvPr>
          <p:cNvSpPr txBox="1">
            <a:spLocks/>
          </p:cNvSpPr>
          <p:nvPr/>
        </p:nvSpPr>
        <p:spPr>
          <a:xfrm>
            <a:off x="1654764" y="739040"/>
            <a:ext cx="9953391" cy="8016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Similar as TJH Dataset, </a:t>
            </a:r>
            <a:r>
              <a:rPr lang="en" altLang="zh-CN" dirty="0">
                <a:effectLst/>
                <a:latin typeface="NimbusRomNo9L"/>
              </a:rPr>
              <a:t>We plot the data distributions of 16 features with the lowest missing rates for the patients. </a:t>
            </a:r>
            <a:endParaRPr lang="en" altLang="zh-C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6D40D-C69D-4750-AA2A-2802C9360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235" y="1650054"/>
            <a:ext cx="6500870" cy="504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6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2BF2679-3911-C083-A2D9-2C1EAF88C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/>
          <a:p>
            <a:r>
              <a:rPr lang="en-US" altLang="zh-CN"/>
              <a:t>- </a:t>
            </a:r>
            <a:fld id="{CE0EBEEA-9F8E-472B-8F35-1A81288C858A}" type="slidenum">
              <a:rPr lang="zh-CN" altLang="en-US" smtClean="0"/>
              <a:pPr/>
              <a:t>16</a:t>
            </a:fld>
            <a:r>
              <a:rPr lang="zh-CN" altLang="en-US"/>
              <a:t> </a:t>
            </a:r>
            <a:r>
              <a:rPr lang="en-US" altLang="zh-CN"/>
              <a:t>-</a:t>
            </a:r>
            <a:endParaRPr lang="zh-CN" altLang="en-US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E8791B64-4B7C-CF15-51D2-3DBEEA659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37" y="249440"/>
            <a:ext cx="10840612" cy="489600"/>
          </a:xfrm>
        </p:spPr>
        <p:txBody>
          <a:bodyPr/>
          <a:lstStyle/>
          <a:p>
            <a:r>
              <a:rPr kumimoji="1" lang="en-US" altLang="zh-CN" sz="2000" dirty="0">
                <a:latin typeface="+mj-lt"/>
              </a:rPr>
              <a:t>How to Predict? Straightforward solution of deep-learning-based prognosis</a:t>
            </a:r>
            <a:endParaRPr kumimoji="1" lang="zh-CN" altLang="en-US" sz="2000" dirty="0">
              <a:latin typeface="+mj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ECCD75-22C3-A40E-D33B-FB5840685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693" y="903646"/>
            <a:ext cx="1194822" cy="1194822"/>
          </a:xfrm>
          <a:prstGeom prst="rect">
            <a:avLst/>
          </a:prstGeom>
        </p:spPr>
      </p:pic>
      <p:pic>
        <p:nvPicPr>
          <p:cNvPr id="8" name="Graphic 17">
            <a:extLst>
              <a:ext uri="{FF2B5EF4-FFF2-40B4-BE49-F238E27FC236}">
                <a16:creationId xmlns:a16="http://schemas.microsoft.com/office/drawing/2014/main" id="{769E56EC-6503-0D38-9B8B-E357A632B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88148" y="1199065"/>
            <a:ext cx="581064" cy="581064"/>
          </a:xfrm>
          <a:prstGeom prst="rect">
            <a:avLst/>
          </a:prstGeom>
        </p:spPr>
      </p:pic>
      <p:pic>
        <p:nvPicPr>
          <p:cNvPr id="9" name="Graphic 19">
            <a:extLst>
              <a:ext uri="{FF2B5EF4-FFF2-40B4-BE49-F238E27FC236}">
                <a16:creationId xmlns:a16="http://schemas.microsoft.com/office/drawing/2014/main" id="{348E783F-7FF6-FCB8-BBA2-641D67589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98158" y="1199065"/>
            <a:ext cx="581064" cy="5810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293B16E-1AE6-769E-1C12-885A363FC886}"/>
                  </a:ext>
                </a:extLst>
              </p:cNvPr>
              <p:cNvSpPr/>
              <p:nvPr/>
            </p:nvSpPr>
            <p:spPr>
              <a:xfrm>
                <a:off x="9026892" y="2304177"/>
                <a:ext cx="2131560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 dirty="0"/>
                  <a:t>Prediction Result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293B16E-1AE6-769E-1C12-885A363FC8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892" y="2304177"/>
                <a:ext cx="2131560" cy="615553"/>
              </a:xfrm>
              <a:prstGeom prst="rect">
                <a:avLst/>
              </a:prstGeom>
              <a:blipFill>
                <a:blip r:embed="rId6"/>
                <a:stretch>
                  <a:fillRect t="-2041" b="-6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C7DF9B46-99B7-820A-29D6-CCBAE63F7C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4262" y="1006691"/>
            <a:ext cx="956820" cy="9568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75C546A-CCEE-EC4E-BCC2-B174C1A90EC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02" t="1" r="51231" b="1416"/>
          <a:stretch/>
        </p:blipFill>
        <p:spPr>
          <a:xfrm>
            <a:off x="2891310" y="935022"/>
            <a:ext cx="1936199" cy="11001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21B7B91-FD69-7134-8955-D7034C737E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2776" y="878757"/>
            <a:ext cx="1130300" cy="124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9CD58B67-7964-0780-157B-556BB5D51C5B}"/>
                  </a:ext>
                </a:extLst>
              </p:cNvPr>
              <p:cNvSpPr/>
              <p:nvPr/>
            </p:nvSpPr>
            <p:spPr>
              <a:xfrm>
                <a:off x="2272030" y="2282230"/>
                <a:ext cx="3122529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 dirty="0"/>
                  <a:t>Electronic Medic Records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lit/>
                        </m:rPr>
                        <a:rPr kumimoji="1" lang="en-US" altLang="zh-CN" i="1" dirty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kumimoji="1" lang="en-US" altLang="zh-CN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CN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zh-CN" i="1" dirty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kumimoji="1" lang="en-US" altLang="zh-CN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CN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zh-CN" i="1" dirty="0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kumimoji="1" lang="en-US" altLang="zh-CN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 dirty="0" err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CN" i="1" dirty="0" err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m:rPr>
                          <m:lit/>
                        </m:rPr>
                        <a:rPr kumimoji="1" lang="en-US" altLang="zh-CN" i="1" dirty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9CD58B67-7964-0780-157B-556BB5D51C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030" y="2282230"/>
                <a:ext cx="3122529" cy="615553"/>
              </a:xfrm>
              <a:prstGeom prst="rect">
                <a:avLst/>
              </a:prstGeom>
              <a:blipFill>
                <a:blip r:embed="rId10"/>
                <a:stretch>
                  <a:fillRect t="-2000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1C1CEB6F-6BED-F76D-7C4E-7BEF5863D039}"/>
                  </a:ext>
                </a:extLst>
              </p:cNvPr>
              <p:cNvSpPr/>
              <p:nvPr/>
            </p:nvSpPr>
            <p:spPr>
              <a:xfrm>
                <a:off x="5769212" y="2254787"/>
                <a:ext cx="2789233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 dirty="0"/>
                  <a:t>Supervised Representation Learning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lit/>
                        </m:rPr>
                        <a:rPr kumimoji="1" lang="en-US" altLang="zh-CN" i="1" dirty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kumimoji="1" lang="en-US" altLang="zh-CN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kumimoji="1" lang="en-US" altLang="zh-CN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zh-CN" i="1" dirty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kumimoji="1" lang="en-US" altLang="zh-CN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kumimoji="1" lang="en-US" altLang="zh-CN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zh-CN" i="1" dirty="0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kumimoji="1" lang="en-US" altLang="zh-CN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kumimoji="1" lang="en-US" altLang="zh-CN" i="1" dirty="0" err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m:rPr>
                          <m:lit/>
                        </m:rPr>
                        <a:rPr kumimoji="1" lang="en-US" altLang="zh-CN" i="1" dirty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1C1CEB6F-6BED-F76D-7C4E-7BEF5863D0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212" y="2254787"/>
                <a:ext cx="2789233" cy="861774"/>
              </a:xfrm>
              <a:prstGeom prst="rect">
                <a:avLst/>
              </a:prstGeom>
              <a:blipFill>
                <a:blip r:embed="rId11"/>
                <a:stretch>
                  <a:fillRect t="-1449" b="-72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下箭头 15">
            <a:extLst>
              <a:ext uri="{FF2B5EF4-FFF2-40B4-BE49-F238E27FC236}">
                <a16:creationId xmlns:a16="http://schemas.microsoft.com/office/drawing/2014/main" id="{7E1A8792-AA76-215F-33C8-694E05347C27}"/>
              </a:ext>
            </a:extLst>
          </p:cNvPr>
          <p:cNvSpPr/>
          <p:nvPr/>
        </p:nvSpPr>
        <p:spPr>
          <a:xfrm>
            <a:off x="7163828" y="3369524"/>
            <a:ext cx="522560" cy="5078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marL="342900" indent="-342900" algn="ctr">
              <a:lnSpc>
                <a:spcPct val="114000"/>
              </a:lnSpc>
              <a:buFont typeface="+mj-lt"/>
              <a:buAutoNum type="arabicPeriod"/>
            </a:pP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5C921C2-9881-629C-E70F-6A1EB1876C0E}"/>
              </a:ext>
            </a:extLst>
          </p:cNvPr>
          <p:cNvSpPr txBox="1"/>
          <p:nvPr/>
        </p:nvSpPr>
        <p:spPr>
          <a:xfrm>
            <a:off x="1693808" y="3176462"/>
            <a:ext cx="2749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Similar to NLP </a:t>
            </a:r>
          </a:p>
          <a:p>
            <a:r>
              <a:rPr kumimoji="1" lang="en-US" altLang="zh-CN" b="1" dirty="0"/>
              <a:t>representation learning</a:t>
            </a:r>
            <a:endParaRPr kumimoji="1" lang="zh-CN" altLang="en-US" b="1" dirty="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C169505-92C2-E907-6429-39FB9A39E479}"/>
              </a:ext>
            </a:extLst>
          </p:cNvPr>
          <p:cNvGrpSpPr/>
          <p:nvPr/>
        </p:nvGrpSpPr>
        <p:grpSpPr>
          <a:xfrm>
            <a:off x="4397043" y="4186273"/>
            <a:ext cx="7636241" cy="1254269"/>
            <a:chOff x="4397043" y="4186273"/>
            <a:chExt cx="7636241" cy="1254269"/>
          </a:xfrm>
        </p:grpSpPr>
        <p:sp>
          <p:nvSpPr>
            <p:cNvPr id="19" name="矩形 34">
              <a:extLst>
                <a:ext uri="{FF2B5EF4-FFF2-40B4-BE49-F238E27FC236}">
                  <a16:creationId xmlns:a16="http://schemas.microsoft.com/office/drawing/2014/main" id="{D862A4A4-1AE4-2183-C534-25AD27EB9210}"/>
                </a:ext>
              </a:extLst>
            </p:cNvPr>
            <p:cNvSpPr/>
            <p:nvPr/>
          </p:nvSpPr>
          <p:spPr>
            <a:xfrm>
              <a:off x="5098473" y="4186274"/>
              <a:ext cx="676820" cy="6260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RNN</a:t>
              </a:r>
              <a:endPara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0" name="矩形 35">
              <a:extLst>
                <a:ext uri="{FF2B5EF4-FFF2-40B4-BE49-F238E27FC236}">
                  <a16:creationId xmlns:a16="http://schemas.microsoft.com/office/drawing/2014/main" id="{2CC26663-DAC7-74DC-B462-3FD73AD438BF}"/>
                </a:ext>
              </a:extLst>
            </p:cNvPr>
            <p:cNvSpPr/>
            <p:nvPr/>
          </p:nvSpPr>
          <p:spPr>
            <a:xfrm>
              <a:off x="4397043" y="4186273"/>
              <a:ext cx="369174" cy="62600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h</a:t>
              </a:r>
              <a:r>
                <a:rPr kumimoji="0" lang="en-US" altLang="zh-TW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0</a:t>
              </a:r>
              <a:endParaRPr kumimoji="0" lang="zh-TW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1" name="矩形 36">
              <a:extLst>
                <a:ext uri="{FF2B5EF4-FFF2-40B4-BE49-F238E27FC236}">
                  <a16:creationId xmlns:a16="http://schemas.microsoft.com/office/drawing/2014/main" id="{AAA586F4-22DA-9797-9D27-F31E0BB79F5C}"/>
                </a:ext>
              </a:extLst>
            </p:cNvPr>
            <p:cNvSpPr/>
            <p:nvPr/>
          </p:nvSpPr>
          <p:spPr>
            <a:xfrm>
              <a:off x="6082941" y="4201832"/>
              <a:ext cx="369174" cy="62600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h</a:t>
              </a:r>
              <a:r>
                <a:rPr kumimoji="0" lang="en-US" altLang="zh-TW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1</a:t>
              </a:r>
              <a:endParaRPr kumimoji="0" lang="zh-TW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2" name="矩形 38">
              <a:extLst>
                <a:ext uri="{FF2B5EF4-FFF2-40B4-BE49-F238E27FC236}">
                  <a16:creationId xmlns:a16="http://schemas.microsoft.com/office/drawing/2014/main" id="{3381328E-B8C0-EA04-2798-E36FA930DD10}"/>
                </a:ext>
              </a:extLst>
            </p:cNvPr>
            <p:cNvSpPr/>
            <p:nvPr/>
          </p:nvSpPr>
          <p:spPr>
            <a:xfrm>
              <a:off x="5098473" y="5074958"/>
              <a:ext cx="676820" cy="31300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x</a:t>
              </a:r>
              <a:r>
                <a:rPr kumimoji="0" lang="en-US" altLang="zh-TW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1</a:t>
              </a:r>
              <a:endParaRPr kumimoji="0" lang="zh-TW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23" name="直線單箭頭接點 39">
              <a:extLst>
                <a:ext uri="{FF2B5EF4-FFF2-40B4-BE49-F238E27FC236}">
                  <a16:creationId xmlns:a16="http://schemas.microsoft.com/office/drawing/2014/main" id="{DA925D59-4559-E833-9637-ED4662494A67}"/>
                </a:ext>
              </a:extLst>
            </p:cNvPr>
            <p:cNvCxnSpPr>
              <a:cxnSpLocks/>
            </p:cNvCxnSpPr>
            <p:nvPr/>
          </p:nvCxnSpPr>
          <p:spPr>
            <a:xfrm>
              <a:off x="4803132" y="4503455"/>
              <a:ext cx="28303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單箭頭接點 40">
              <a:extLst>
                <a:ext uri="{FF2B5EF4-FFF2-40B4-BE49-F238E27FC236}">
                  <a16:creationId xmlns:a16="http://schemas.microsoft.com/office/drawing/2014/main" id="{94828F33-3646-31B4-B2BE-8FB845B14D3C}"/>
                </a:ext>
              </a:extLst>
            </p:cNvPr>
            <p:cNvCxnSpPr>
              <a:cxnSpLocks/>
            </p:cNvCxnSpPr>
            <p:nvPr/>
          </p:nvCxnSpPr>
          <p:spPr>
            <a:xfrm>
              <a:off x="5799905" y="4514837"/>
              <a:ext cx="28303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單箭頭接點 42">
              <a:extLst>
                <a:ext uri="{FF2B5EF4-FFF2-40B4-BE49-F238E27FC236}">
                  <a16:creationId xmlns:a16="http://schemas.microsoft.com/office/drawing/2014/main" id="{5C45D7A3-F277-1C68-54EF-B990EF1ED39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318295" y="4943174"/>
              <a:ext cx="26178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43">
              <a:extLst>
                <a:ext uri="{FF2B5EF4-FFF2-40B4-BE49-F238E27FC236}">
                  <a16:creationId xmlns:a16="http://schemas.microsoft.com/office/drawing/2014/main" id="{A69FD361-FFF4-027A-A98C-53B2AE089BE8}"/>
                </a:ext>
              </a:extLst>
            </p:cNvPr>
            <p:cNvSpPr/>
            <p:nvPr/>
          </p:nvSpPr>
          <p:spPr>
            <a:xfrm>
              <a:off x="6759762" y="4205750"/>
              <a:ext cx="676820" cy="6260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RNN</a:t>
              </a:r>
              <a:endPara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7" name="矩形 44">
              <a:extLst>
                <a:ext uri="{FF2B5EF4-FFF2-40B4-BE49-F238E27FC236}">
                  <a16:creationId xmlns:a16="http://schemas.microsoft.com/office/drawing/2014/main" id="{19C08C6A-F3F0-0443-779A-FBEF0981CD11}"/>
                </a:ext>
              </a:extLst>
            </p:cNvPr>
            <p:cNvSpPr/>
            <p:nvPr/>
          </p:nvSpPr>
          <p:spPr>
            <a:xfrm>
              <a:off x="7744229" y="4221309"/>
              <a:ext cx="369174" cy="62600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h</a:t>
              </a:r>
              <a:r>
                <a:rPr kumimoji="0" lang="en-US" altLang="zh-TW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2</a:t>
              </a:r>
              <a:endParaRPr kumimoji="0" lang="zh-TW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8" name="矩形 46">
              <a:extLst>
                <a:ext uri="{FF2B5EF4-FFF2-40B4-BE49-F238E27FC236}">
                  <a16:creationId xmlns:a16="http://schemas.microsoft.com/office/drawing/2014/main" id="{918FA339-A537-E780-D804-112FD7D1B71F}"/>
                </a:ext>
              </a:extLst>
            </p:cNvPr>
            <p:cNvSpPr/>
            <p:nvPr/>
          </p:nvSpPr>
          <p:spPr>
            <a:xfrm>
              <a:off x="6759762" y="5094435"/>
              <a:ext cx="676820" cy="31300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x</a:t>
              </a:r>
              <a:r>
                <a:rPr kumimoji="0" lang="en-US" altLang="zh-TW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2</a:t>
              </a:r>
              <a:endParaRPr kumimoji="0" lang="zh-TW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29" name="直線單箭頭接點 47">
              <a:extLst>
                <a:ext uri="{FF2B5EF4-FFF2-40B4-BE49-F238E27FC236}">
                  <a16:creationId xmlns:a16="http://schemas.microsoft.com/office/drawing/2014/main" id="{681AFA1F-DAFE-7889-06D0-5960FDAE3334}"/>
                </a:ext>
              </a:extLst>
            </p:cNvPr>
            <p:cNvCxnSpPr>
              <a:cxnSpLocks/>
            </p:cNvCxnSpPr>
            <p:nvPr/>
          </p:nvCxnSpPr>
          <p:spPr>
            <a:xfrm>
              <a:off x="6464421" y="4522931"/>
              <a:ext cx="28303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單箭頭接點 48">
              <a:extLst>
                <a:ext uri="{FF2B5EF4-FFF2-40B4-BE49-F238E27FC236}">
                  <a16:creationId xmlns:a16="http://schemas.microsoft.com/office/drawing/2014/main" id="{DEEB166A-8D6E-0016-7F77-09AE357F7ABB}"/>
                </a:ext>
              </a:extLst>
            </p:cNvPr>
            <p:cNvCxnSpPr>
              <a:cxnSpLocks/>
            </p:cNvCxnSpPr>
            <p:nvPr/>
          </p:nvCxnSpPr>
          <p:spPr>
            <a:xfrm>
              <a:off x="7461193" y="4534313"/>
              <a:ext cx="28303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單箭頭接點 50">
              <a:extLst>
                <a:ext uri="{FF2B5EF4-FFF2-40B4-BE49-F238E27FC236}">
                  <a16:creationId xmlns:a16="http://schemas.microsoft.com/office/drawing/2014/main" id="{6E976FED-DC1C-1FEF-A65B-0AAE319DC90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979583" y="4962651"/>
              <a:ext cx="26178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矩形 51">
              <a:extLst>
                <a:ext uri="{FF2B5EF4-FFF2-40B4-BE49-F238E27FC236}">
                  <a16:creationId xmlns:a16="http://schemas.microsoft.com/office/drawing/2014/main" id="{721057AD-ABD7-63E8-50AE-C61F1C82684B}"/>
                </a:ext>
              </a:extLst>
            </p:cNvPr>
            <p:cNvSpPr/>
            <p:nvPr/>
          </p:nvSpPr>
          <p:spPr>
            <a:xfrm>
              <a:off x="8445662" y="4209036"/>
              <a:ext cx="676820" cy="6260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RNN</a:t>
              </a:r>
              <a:endPara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3" name="矩形 52">
              <a:extLst>
                <a:ext uri="{FF2B5EF4-FFF2-40B4-BE49-F238E27FC236}">
                  <a16:creationId xmlns:a16="http://schemas.microsoft.com/office/drawing/2014/main" id="{604F0359-6980-F7AB-3AAA-83CA79EBCC90}"/>
                </a:ext>
              </a:extLst>
            </p:cNvPr>
            <p:cNvSpPr/>
            <p:nvPr/>
          </p:nvSpPr>
          <p:spPr>
            <a:xfrm>
              <a:off x="9430128" y="4224595"/>
              <a:ext cx="369174" cy="62600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h</a:t>
              </a:r>
              <a:r>
                <a:rPr kumimoji="0" lang="en-US" altLang="zh-TW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3</a:t>
              </a:r>
              <a:endParaRPr kumimoji="0" lang="zh-TW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4" name="矩形 54">
              <a:extLst>
                <a:ext uri="{FF2B5EF4-FFF2-40B4-BE49-F238E27FC236}">
                  <a16:creationId xmlns:a16="http://schemas.microsoft.com/office/drawing/2014/main" id="{BE43E43C-4F1C-869C-D7D9-D60260E5AACA}"/>
                </a:ext>
              </a:extLst>
            </p:cNvPr>
            <p:cNvSpPr/>
            <p:nvPr/>
          </p:nvSpPr>
          <p:spPr>
            <a:xfrm>
              <a:off x="8445662" y="5097721"/>
              <a:ext cx="676820" cy="31300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x</a:t>
              </a:r>
              <a:r>
                <a:rPr kumimoji="0" lang="en-US" altLang="zh-TW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3</a:t>
              </a:r>
              <a:endParaRPr kumimoji="0" lang="zh-TW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35" name="直線單箭頭接點 55">
              <a:extLst>
                <a:ext uri="{FF2B5EF4-FFF2-40B4-BE49-F238E27FC236}">
                  <a16:creationId xmlns:a16="http://schemas.microsoft.com/office/drawing/2014/main" id="{72B29573-215A-D677-8FA6-F13E7EBD0B2F}"/>
                </a:ext>
              </a:extLst>
            </p:cNvPr>
            <p:cNvCxnSpPr>
              <a:cxnSpLocks/>
            </p:cNvCxnSpPr>
            <p:nvPr/>
          </p:nvCxnSpPr>
          <p:spPr>
            <a:xfrm>
              <a:off x="8150320" y="4526217"/>
              <a:ext cx="28303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單箭頭接點 56">
              <a:extLst>
                <a:ext uri="{FF2B5EF4-FFF2-40B4-BE49-F238E27FC236}">
                  <a16:creationId xmlns:a16="http://schemas.microsoft.com/office/drawing/2014/main" id="{0A2E8CAB-72CA-7A2B-451E-2933643A8300}"/>
                </a:ext>
              </a:extLst>
            </p:cNvPr>
            <p:cNvCxnSpPr>
              <a:cxnSpLocks/>
            </p:cNvCxnSpPr>
            <p:nvPr/>
          </p:nvCxnSpPr>
          <p:spPr>
            <a:xfrm>
              <a:off x="9147093" y="4537598"/>
              <a:ext cx="28303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單箭頭接點 58">
              <a:extLst>
                <a:ext uri="{FF2B5EF4-FFF2-40B4-BE49-F238E27FC236}">
                  <a16:creationId xmlns:a16="http://schemas.microsoft.com/office/drawing/2014/main" id="{77773100-E07F-6A4E-587C-14190957B58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665482" y="4965936"/>
              <a:ext cx="26178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字方塊 59">
              <a:extLst>
                <a:ext uri="{FF2B5EF4-FFF2-40B4-BE49-F238E27FC236}">
                  <a16:creationId xmlns:a16="http://schemas.microsoft.com/office/drawing/2014/main" id="{1EB25EE7-C83E-902F-C0B4-FFE0E966DE15}"/>
                </a:ext>
              </a:extLst>
            </p:cNvPr>
            <p:cNvSpPr txBox="1"/>
            <p:nvPr/>
          </p:nvSpPr>
          <p:spPr>
            <a:xfrm>
              <a:off x="9857308" y="4323431"/>
              <a:ext cx="6768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……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9" name="矩形 51">
              <a:extLst>
                <a:ext uri="{FF2B5EF4-FFF2-40B4-BE49-F238E27FC236}">
                  <a16:creationId xmlns:a16="http://schemas.microsoft.com/office/drawing/2014/main" id="{8E41BBBF-54B0-0CCA-6D2B-8A72877AD8FB}"/>
                </a:ext>
              </a:extLst>
            </p:cNvPr>
            <p:cNvSpPr/>
            <p:nvPr/>
          </p:nvSpPr>
          <p:spPr>
            <a:xfrm>
              <a:off x="10623230" y="4238854"/>
              <a:ext cx="676820" cy="6260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RNN</a:t>
              </a:r>
              <a:endPara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0" name="矩形 52">
              <a:extLst>
                <a:ext uri="{FF2B5EF4-FFF2-40B4-BE49-F238E27FC236}">
                  <a16:creationId xmlns:a16="http://schemas.microsoft.com/office/drawing/2014/main" id="{49EC68F0-1908-6D87-CCFE-582AEBAC046F}"/>
                </a:ext>
              </a:extLst>
            </p:cNvPr>
            <p:cNvSpPr/>
            <p:nvPr/>
          </p:nvSpPr>
          <p:spPr>
            <a:xfrm>
              <a:off x="11607698" y="4254412"/>
              <a:ext cx="425586" cy="62600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h</a:t>
              </a:r>
              <a:r>
                <a:rPr lang="en-US" altLang="zh-TW" sz="1400" baseline="30000" dirty="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rPr>
                <a:t>T</a:t>
              </a:r>
              <a:endParaRPr kumimoji="0" lang="zh-TW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1" name="矩形 54">
              <a:extLst>
                <a:ext uri="{FF2B5EF4-FFF2-40B4-BE49-F238E27FC236}">
                  <a16:creationId xmlns:a16="http://schemas.microsoft.com/office/drawing/2014/main" id="{CF3D5EA4-8CAC-EC94-313A-935F0F83456B}"/>
                </a:ext>
              </a:extLst>
            </p:cNvPr>
            <p:cNvSpPr/>
            <p:nvPr/>
          </p:nvSpPr>
          <p:spPr>
            <a:xfrm>
              <a:off x="10623230" y="5127538"/>
              <a:ext cx="676820" cy="31300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x</a:t>
              </a:r>
              <a:r>
                <a:rPr lang="en-US" altLang="zh-TW" sz="1400" baseline="30000" dirty="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rPr>
                <a:t>T</a:t>
              </a:r>
              <a:endParaRPr kumimoji="0" lang="zh-TW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42" name="直線單箭頭接點 55">
              <a:extLst>
                <a:ext uri="{FF2B5EF4-FFF2-40B4-BE49-F238E27FC236}">
                  <a16:creationId xmlns:a16="http://schemas.microsoft.com/office/drawing/2014/main" id="{D363AB32-CC9D-FDD2-DE65-D8E54C9D54BD}"/>
                </a:ext>
              </a:extLst>
            </p:cNvPr>
            <p:cNvCxnSpPr>
              <a:cxnSpLocks/>
            </p:cNvCxnSpPr>
            <p:nvPr/>
          </p:nvCxnSpPr>
          <p:spPr>
            <a:xfrm>
              <a:off x="10327890" y="4556035"/>
              <a:ext cx="28303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56">
              <a:extLst>
                <a:ext uri="{FF2B5EF4-FFF2-40B4-BE49-F238E27FC236}">
                  <a16:creationId xmlns:a16="http://schemas.microsoft.com/office/drawing/2014/main" id="{B231F2AE-C258-0C78-102A-F8D4B9F3A1C0}"/>
                </a:ext>
              </a:extLst>
            </p:cNvPr>
            <p:cNvCxnSpPr>
              <a:cxnSpLocks/>
            </p:cNvCxnSpPr>
            <p:nvPr/>
          </p:nvCxnSpPr>
          <p:spPr>
            <a:xfrm>
              <a:off x="11324662" y="4567416"/>
              <a:ext cx="28303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58">
              <a:extLst>
                <a:ext uri="{FF2B5EF4-FFF2-40B4-BE49-F238E27FC236}">
                  <a16:creationId xmlns:a16="http://schemas.microsoft.com/office/drawing/2014/main" id="{1A0F01FF-366C-F874-7E19-CBD3097DDA9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0843052" y="4995754"/>
              <a:ext cx="26178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F99F0CE9-B983-C5E1-2C47-701153B647BC}"/>
              </a:ext>
            </a:extLst>
          </p:cNvPr>
          <p:cNvGrpSpPr/>
          <p:nvPr/>
        </p:nvGrpSpPr>
        <p:grpSpPr>
          <a:xfrm>
            <a:off x="4766217" y="5504800"/>
            <a:ext cx="1303562" cy="1287001"/>
            <a:chOff x="4766217" y="5504800"/>
            <a:chExt cx="1303562" cy="1287001"/>
          </a:xfrm>
        </p:grpSpPr>
        <p:sp>
          <p:nvSpPr>
            <p:cNvPr id="46" name="TextBox 37">
              <a:extLst>
                <a:ext uri="{FF2B5EF4-FFF2-40B4-BE49-F238E27FC236}">
                  <a16:creationId xmlns:a16="http://schemas.microsoft.com/office/drawing/2014/main" id="{9A99EFFE-FFE9-D24D-1129-6B379B95957E}"/>
                </a:ext>
              </a:extLst>
            </p:cNvPr>
            <p:cNvSpPr txBox="1"/>
            <p:nvPr/>
          </p:nvSpPr>
          <p:spPr>
            <a:xfrm>
              <a:off x="4840229" y="5504800"/>
              <a:ext cx="105830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Patient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1,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visit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1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3">
              <a:extLst>
                <a:ext uri="{FF2B5EF4-FFF2-40B4-BE49-F238E27FC236}">
                  <a16:creationId xmlns:a16="http://schemas.microsoft.com/office/drawing/2014/main" id="{BD1C4BAC-06C0-6EE2-4D8A-853B0CC962D7}"/>
                </a:ext>
              </a:extLst>
            </p:cNvPr>
            <p:cNvSpPr txBox="1"/>
            <p:nvPr/>
          </p:nvSpPr>
          <p:spPr>
            <a:xfrm>
              <a:off x="4766217" y="5763454"/>
              <a:ext cx="130356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[0.1,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0.9,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0.3,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…,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0.6]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Graphic 48">
              <a:extLst>
                <a:ext uri="{FF2B5EF4-FFF2-40B4-BE49-F238E27FC236}">
                  <a16:creationId xmlns:a16="http://schemas.microsoft.com/office/drawing/2014/main" id="{0EE4BDB7-2EB4-B979-7B04-695471A32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436883" y="6076493"/>
              <a:ext cx="369174" cy="341458"/>
            </a:xfrm>
            <a:prstGeom prst="rect">
              <a:avLst/>
            </a:prstGeom>
          </p:spPr>
        </p:pic>
        <p:pic>
          <p:nvPicPr>
            <p:cNvPr id="49" name="Graphic 6">
              <a:extLst>
                <a:ext uri="{FF2B5EF4-FFF2-40B4-BE49-F238E27FC236}">
                  <a16:creationId xmlns:a16="http://schemas.microsoft.com/office/drawing/2014/main" id="{EF1B19BC-3BCE-EBB4-7F51-5B240E593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956458" y="6072281"/>
              <a:ext cx="352273" cy="335603"/>
            </a:xfrm>
            <a:prstGeom prst="rect">
              <a:avLst/>
            </a:prstGeom>
          </p:spPr>
        </p:pic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CCA3FDEC-5C7E-1507-E80B-D5F6D75F8E37}"/>
                </a:ext>
              </a:extLst>
            </p:cNvPr>
            <p:cNvSpPr txBox="1"/>
            <p:nvPr/>
          </p:nvSpPr>
          <p:spPr>
            <a:xfrm>
              <a:off x="5042356" y="6453247"/>
              <a:ext cx="671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i="1" dirty="0"/>
                <a:t>Wear</a:t>
              </a:r>
              <a:endParaRPr kumimoji="1" lang="zh-CN" altLang="en-US" sz="1600" i="1" dirty="0"/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A7FD852D-8D3F-7FF4-2254-ED69771F2924}"/>
              </a:ext>
            </a:extLst>
          </p:cNvPr>
          <p:cNvGrpSpPr/>
          <p:nvPr/>
        </p:nvGrpSpPr>
        <p:grpSpPr>
          <a:xfrm>
            <a:off x="6355809" y="5503762"/>
            <a:ext cx="1303562" cy="1288039"/>
            <a:chOff x="6355809" y="5503762"/>
            <a:chExt cx="1303562" cy="1288039"/>
          </a:xfrm>
        </p:grpSpPr>
        <p:sp>
          <p:nvSpPr>
            <p:cNvPr id="52" name="TextBox 41">
              <a:extLst>
                <a:ext uri="{FF2B5EF4-FFF2-40B4-BE49-F238E27FC236}">
                  <a16:creationId xmlns:a16="http://schemas.microsoft.com/office/drawing/2014/main" id="{80FCC202-470B-F0C6-762E-B8FA00E5CCF8}"/>
                </a:ext>
              </a:extLst>
            </p:cNvPr>
            <p:cNvSpPr txBox="1"/>
            <p:nvPr/>
          </p:nvSpPr>
          <p:spPr>
            <a:xfrm>
              <a:off x="6355809" y="5763454"/>
              <a:ext cx="130356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[0.1,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0.9,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0.3,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…,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0.6]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44">
              <a:extLst>
                <a:ext uri="{FF2B5EF4-FFF2-40B4-BE49-F238E27FC236}">
                  <a16:creationId xmlns:a16="http://schemas.microsoft.com/office/drawing/2014/main" id="{9A738D82-E1EE-6ADE-4D48-E4170D41DA69}"/>
                </a:ext>
              </a:extLst>
            </p:cNvPr>
            <p:cNvSpPr txBox="1"/>
            <p:nvPr/>
          </p:nvSpPr>
          <p:spPr>
            <a:xfrm>
              <a:off x="6464421" y="5503762"/>
              <a:ext cx="105830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Patient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1,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visit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2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Graphic 51">
              <a:extLst>
                <a:ext uri="{FF2B5EF4-FFF2-40B4-BE49-F238E27FC236}">
                  <a16:creationId xmlns:a16="http://schemas.microsoft.com/office/drawing/2014/main" id="{FE541125-4B91-AFDD-A73E-A1F691CCE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071689" y="6072281"/>
              <a:ext cx="369174" cy="341458"/>
            </a:xfrm>
            <a:prstGeom prst="rect">
              <a:avLst/>
            </a:prstGeom>
          </p:spPr>
        </p:pic>
        <p:pic>
          <p:nvPicPr>
            <p:cNvPr id="55" name="Graphic 6">
              <a:extLst>
                <a:ext uri="{FF2B5EF4-FFF2-40B4-BE49-F238E27FC236}">
                  <a16:creationId xmlns:a16="http://schemas.microsoft.com/office/drawing/2014/main" id="{A6013F31-35D8-61ED-9967-70445EF60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660899" y="6079421"/>
              <a:ext cx="352273" cy="335603"/>
            </a:xfrm>
            <a:prstGeom prst="rect">
              <a:avLst/>
            </a:prstGeom>
          </p:spPr>
        </p:pic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1D6F238F-3AB8-80FB-6A87-0C4E21C2DBDB}"/>
                </a:ext>
              </a:extLst>
            </p:cNvPr>
            <p:cNvSpPr txBox="1"/>
            <p:nvPr/>
          </p:nvSpPr>
          <p:spPr>
            <a:xfrm>
              <a:off x="6803550" y="6453247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i="1" dirty="0"/>
                <a:t>a</a:t>
              </a:r>
              <a:endParaRPr kumimoji="1" lang="zh-CN" altLang="en-US" sz="1600" i="1" dirty="0"/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09D6943B-0A7E-17BD-692D-65149867A79E}"/>
              </a:ext>
            </a:extLst>
          </p:cNvPr>
          <p:cNvGrpSpPr/>
          <p:nvPr/>
        </p:nvGrpSpPr>
        <p:grpSpPr>
          <a:xfrm>
            <a:off x="8035555" y="5503762"/>
            <a:ext cx="1345240" cy="1285527"/>
            <a:chOff x="8035555" y="5503762"/>
            <a:chExt cx="1345240" cy="1285527"/>
          </a:xfrm>
        </p:grpSpPr>
        <p:sp>
          <p:nvSpPr>
            <p:cNvPr id="58" name="TextBox 42">
              <a:extLst>
                <a:ext uri="{FF2B5EF4-FFF2-40B4-BE49-F238E27FC236}">
                  <a16:creationId xmlns:a16="http://schemas.microsoft.com/office/drawing/2014/main" id="{E31D339C-A201-8CAB-077F-5D7B410F1E82}"/>
                </a:ext>
              </a:extLst>
            </p:cNvPr>
            <p:cNvSpPr txBox="1"/>
            <p:nvPr/>
          </p:nvSpPr>
          <p:spPr>
            <a:xfrm>
              <a:off x="8035555" y="5759221"/>
              <a:ext cx="134524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[0.4,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-0.2,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0.1,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…,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0.8]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TextBox 45">
              <a:extLst>
                <a:ext uri="{FF2B5EF4-FFF2-40B4-BE49-F238E27FC236}">
                  <a16:creationId xmlns:a16="http://schemas.microsoft.com/office/drawing/2014/main" id="{7B3350F7-E97B-6BC9-41C8-74184ECE65E0}"/>
                </a:ext>
              </a:extLst>
            </p:cNvPr>
            <p:cNvSpPr txBox="1"/>
            <p:nvPr/>
          </p:nvSpPr>
          <p:spPr>
            <a:xfrm>
              <a:off x="8212210" y="5503762"/>
              <a:ext cx="105830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Patient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1,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visit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3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Graphic 53">
              <a:extLst>
                <a:ext uri="{FF2B5EF4-FFF2-40B4-BE49-F238E27FC236}">
                  <a16:creationId xmlns:a16="http://schemas.microsoft.com/office/drawing/2014/main" id="{D4F1724E-0DCA-D3FC-3D59-56A780E94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801532" y="6083884"/>
              <a:ext cx="369174" cy="341458"/>
            </a:xfrm>
            <a:prstGeom prst="rect">
              <a:avLst/>
            </a:prstGeom>
          </p:spPr>
        </p:pic>
        <p:pic>
          <p:nvPicPr>
            <p:cNvPr id="61" name="Graphic 6">
              <a:extLst>
                <a:ext uri="{FF2B5EF4-FFF2-40B4-BE49-F238E27FC236}">
                  <a16:creationId xmlns:a16="http://schemas.microsoft.com/office/drawing/2014/main" id="{17A8CC8A-427B-F294-F8BD-A56BEE00B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401825" y="6079421"/>
              <a:ext cx="352273" cy="335603"/>
            </a:xfrm>
            <a:prstGeom prst="rect">
              <a:avLst/>
            </a:prstGeom>
          </p:spPr>
        </p:pic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14B6CB77-AF4E-68DE-7D7E-BA15F87BE6D8}"/>
                </a:ext>
              </a:extLst>
            </p:cNvPr>
            <p:cNvSpPr txBox="1"/>
            <p:nvPr/>
          </p:nvSpPr>
          <p:spPr>
            <a:xfrm>
              <a:off x="8381199" y="6450735"/>
              <a:ext cx="8899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i="1" dirty="0"/>
                <a:t>medical</a:t>
              </a:r>
              <a:endParaRPr kumimoji="1" lang="zh-CN" altLang="en-US" sz="1600" i="1" dirty="0"/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41E35626-4F02-9D0F-8947-2502FB588411}"/>
              </a:ext>
            </a:extLst>
          </p:cNvPr>
          <p:cNvGrpSpPr/>
          <p:nvPr/>
        </p:nvGrpSpPr>
        <p:grpSpPr>
          <a:xfrm>
            <a:off x="10213124" y="5497873"/>
            <a:ext cx="1386918" cy="1278337"/>
            <a:chOff x="10213124" y="5497873"/>
            <a:chExt cx="1386918" cy="1278337"/>
          </a:xfrm>
        </p:grpSpPr>
        <p:sp>
          <p:nvSpPr>
            <p:cNvPr id="64" name="TextBox 43">
              <a:extLst>
                <a:ext uri="{FF2B5EF4-FFF2-40B4-BE49-F238E27FC236}">
                  <a16:creationId xmlns:a16="http://schemas.microsoft.com/office/drawing/2014/main" id="{DEDD6C2E-36DE-C946-155A-EE0B8A401036}"/>
                </a:ext>
              </a:extLst>
            </p:cNvPr>
            <p:cNvSpPr txBox="1"/>
            <p:nvPr/>
          </p:nvSpPr>
          <p:spPr>
            <a:xfrm>
              <a:off x="10213124" y="5759221"/>
              <a:ext cx="13869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[-0.7,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0.3,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-0.4,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…,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0.1]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TextBox 46">
              <a:extLst>
                <a:ext uri="{FF2B5EF4-FFF2-40B4-BE49-F238E27FC236}">
                  <a16:creationId xmlns:a16="http://schemas.microsoft.com/office/drawing/2014/main" id="{C312AF4E-E88C-3B64-EE5A-7602535498A5}"/>
                </a:ext>
              </a:extLst>
            </p:cNvPr>
            <p:cNvSpPr txBox="1"/>
            <p:nvPr/>
          </p:nvSpPr>
          <p:spPr>
            <a:xfrm>
              <a:off x="10352681" y="5497873"/>
              <a:ext cx="105509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Patient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1,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visit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lang="en-US" altLang="zh-CN" sz="1050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T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6" name="Graphic 55">
              <a:extLst>
                <a:ext uri="{FF2B5EF4-FFF2-40B4-BE49-F238E27FC236}">
                  <a16:creationId xmlns:a16="http://schemas.microsoft.com/office/drawing/2014/main" id="{43760E42-A334-E082-98A3-F34FCA14A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003467" y="6083884"/>
              <a:ext cx="369174" cy="341458"/>
            </a:xfrm>
            <a:prstGeom prst="rect">
              <a:avLst/>
            </a:prstGeom>
          </p:spPr>
        </p:pic>
        <p:pic>
          <p:nvPicPr>
            <p:cNvPr id="67" name="Graphic 6">
              <a:extLst>
                <a:ext uri="{FF2B5EF4-FFF2-40B4-BE49-F238E27FC236}">
                  <a16:creationId xmlns:a16="http://schemas.microsoft.com/office/drawing/2014/main" id="{D407BBED-7704-6B80-3C5A-4A51EF652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577919" y="6090218"/>
              <a:ext cx="352273" cy="335603"/>
            </a:xfrm>
            <a:prstGeom prst="rect">
              <a:avLst/>
            </a:prstGeom>
          </p:spPr>
        </p:pic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1EC5267E-DB75-9D58-6EAC-BD2F6C02DFE6}"/>
                </a:ext>
              </a:extLst>
            </p:cNvPr>
            <p:cNvSpPr txBox="1"/>
            <p:nvPr/>
          </p:nvSpPr>
          <p:spPr>
            <a:xfrm>
              <a:off x="10649477" y="6437656"/>
              <a:ext cx="4571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i="1" dirty="0"/>
                <a:t>lab</a:t>
              </a:r>
              <a:endParaRPr kumimoji="1" lang="zh-CN" altLang="en-US" sz="1600" i="1" dirty="0"/>
            </a:p>
          </p:txBody>
        </p:sp>
      </p:grpSp>
      <p:sp>
        <p:nvSpPr>
          <p:cNvPr id="69" name="内容占位符 1">
            <a:extLst>
              <a:ext uri="{FF2B5EF4-FFF2-40B4-BE49-F238E27FC236}">
                <a16:creationId xmlns:a16="http://schemas.microsoft.com/office/drawing/2014/main" id="{DBFD8DB0-5188-5249-EC83-39E9A6DEC052}"/>
              </a:ext>
            </a:extLst>
          </p:cNvPr>
          <p:cNvSpPr txBox="1">
            <a:spLocks/>
          </p:cNvSpPr>
          <p:nvPr/>
        </p:nvSpPr>
        <p:spPr>
          <a:xfrm>
            <a:off x="150806" y="4209036"/>
            <a:ext cx="2373353" cy="2870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r">
              <a:buFont typeface="Arial" panose="020B0604020202020204" pitchFamily="34" charset="0"/>
              <a:buNone/>
            </a:pPr>
            <a:r>
              <a:rPr lang="en-US" altLang="zh-CN" sz="1400" i="1" dirty="0"/>
              <a:t>Wear</a:t>
            </a:r>
          </a:p>
          <a:p>
            <a:pPr marL="914400" lvl="2" indent="0" algn="r">
              <a:buFont typeface="Arial" panose="020B0604020202020204" pitchFamily="34" charset="0"/>
              <a:buNone/>
            </a:pPr>
            <a:r>
              <a:rPr lang="en-US" altLang="zh-CN" sz="1400" i="1" dirty="0"/>
              <a:t>a</a:t>
            </a:r>
          </a:p>
          <a:p>
            <a:pPr marL="914400" lvl="2" indent="0" algn="r">
              <a:buFont typeface="Arial" panose="020B0604020202020204" pitchFamily="34" charset="0"/>
              <a:buNone/>
            </a:pPr>
            <a:r>
              <a:rPr lang="en-US" altLang="zh-CN" sz="1400" i="1" dirty="0"/>
              <a:t>medical</a:t>
            </a:r>
          </a:p>
          <a:p>
            <a:pPr marL="914400" lvl="2" indent="0" algn="r">
              <a:buFont typeface="Arial" panose="020B0604020202020204" pitchFamily="34" charset="0"/>
              <a:buNone/>
            </a:pPr>
            <a:endParaRPr lang="en-US" altLang="zh-CN" sz="1400" i="1" dirty="0"/>
          </a:p>
          <a:p>
            <a:pPr marL="914400" lvl="2" indent="0" algn="r">
              <a:buFont typeface="Arial" panose="020B0604020202020204" pitchFamily="34" charset="0"/>
              <a:buNone/>
            </a:pPr>
            <a:endParaRPr lang="en-US" altLang="zh-CN" sz="1400" i="1" dirty="0"/>
          </a:p>
          <a:p>
            <a:pPr marL="914400" lvl="2" indent="0" algn="r">
              <a:buFont typeface="Arial" panose="020B0604020202020204" pitchFamily="34" charset="0"/>
              <a:buNone/>
            </a:pPr>
            <a:endParaRPr lang="en-US" altLang="zh-CN" sz="1400" i="1" dirty="0"/>
          </a:p>
          <a:p>
            <a:pPr marL="914400" lvl="2" indent="0" algn="r">
              <a:buFont typeface="Arial" panose="020B0604020202020204" pitchFamily="34" charset="0"/>
              <a:buNone/>
            </a:pPr>
            <a:endParaRPr lang="en-US" altLang="zh-CN" sz="1400" i="1" dirty="0"/>
          </a:p>
          <a:p>
            <a:pPr marL="914400" lvl="2" indent="0" algn="r">
              <a:buFont typeface="Arial" panose="020B0604020202020204" pitchFamily="34" charset="0"/>
              <a:buNone/>
            </a:pPr>
            <a:r>
              <a:rPr lang="en-US" altLang="zh-CN" sz="1400" i="1" dirty="0"/>
              <a:t>Lab</a:t>
            </a:r>
            <a:endParaRPr lang="en-US" sz="1400" i="1" dirty="0"/>
          </a:p>
        </p:txBody>
      </p:sp>
      <p:sp>
        <p:nvSpPr>
          <p:cNvPr id="70" name="TextBox 3">
            <a:extLst>
              <a:ext uri="{FF2B5EF4-FFF2-40B4-BE49-F238E27FC236}">
                <a16:creationId xmlns:a16="http://schemas.microsoft.com/office/drawing/2014/main" id="{7564C090-A48B-E6AE-3004-9294CFD97468}"/>
              </a:ext>
            </a:extLst>
          </p:cNvPr>
          <p:cNvSpPr txBox="1"/>
          <p:nvPr/>
        </p:nvSpPr>
        <p:spPr>
          <a:xfrm>
            <a:off x="2427422" y="4213132"/>
            <a:ext cx="1756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[0.1,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0.9,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0.3,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…,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0.6]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Box 41">
            <a:extLst>
              <a:ext uri="{FF2B5EF4-FFF2-40B4-BE49-F238E27FC236}">
                <a16:creationId xmlns:a16="http://schemas.microsoft.com/office/drawing/2014/main" id="{8EE339DD-86AB-4457-42D5-11C558B90531}"/>
              </a:ext>
            </a:extLst>
          </p:cNvPr>
          <p:cNvSpPr txBox="1"/>
          <p:nvPr/>
        </p:nvSpPr>
        <p:spPr>
          <a:xfrm>
            <a:off x="2427422" y="4533069"/>
            <a:ext cx="1756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[0.1,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0.9,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0.3,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…,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0.6]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TextBox 42">
            <a:extLst>
              <a:ext uri="{FF2B5EF4-FFF2-40B4-BE49-F238E27FC236}">
                <a16:creationId xmlns:a16="http://schemas.microsoft.com/office/drawing/2014/main" id="{6B22E8AB-C45C-4015-603A-18BE0D6720B9}"/>
              </a:ext>
            </a:extLst>
          </p:cNvPr>
          <p:cNvSpPr txBox="1"/>
          <p:nvPr/>
        </p:nvSpPr>
        <p:spPr>
          <a:xfrm>
            <a:off x="2427422" y="4853005"/>
            <a:ext cx="1815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[0.4,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-0.2,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0.1,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…,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0.8]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43">
            <a:extLst>
              <a:ext uri="{FF2B5EF4-FFF2-40B4-BE49-F238E27FC236}">
                <a16:creationId xmlns:a16="http://schemas.microsoft.com/office/drawing/2014/main" id="{D57D06A5-2C11-F06E-FDE0-C45612F85DDC}"/>
              </a:ext>
            </a:extLst>
          </p:cNvPr>
          <p:cNvSpPr txBox="1"/>
          <p:nvPr/>
        </p:nvSpPr>
        <p:spPr>
          <a:xfrm>
            <a:off x="2427422" y="6437656"/>
            <a:ext cx="1874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[-0.7,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0.3,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-0.4,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…,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0.1]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Frame 4">
            <a:extLst>
              <a:ext uri="{FF2B5EF4-FFF2-40B4-BE49-F238E27FC236}">
                <a16:creationId xmlns:a16="http://schemas.microsoft.com/office/drawing/2014/main" id="{DDB7E0D5-9E72-55AF-1607-7552808FE414}"/>
              </a:ext>
            </a:extLst>
          </p:cNvPr>
          <p:cNvSpPr/>
          <p:nvPr/>
        </p:nvSpPr>
        <p:spPr>
          <a:xfrm>
            <a:off x="2415116" y="4167238"/>
            <a:ext cx="1741984" cy="347606"/>
          </a:xfrm>
          <a:prstGeom prst="frame">
            <a:avLst>
              <a:gd name="adj1" fmla="val 535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5" name="直线箭头连接符 74">
            <a:extLst>
              <a:ext uri="{FF2B5EF4-FFF2-40B4-BE49-F238E27FC236}">
                <a16:creationId xmlns:a16="http://schemas.microsoft.com/office/drawing/2014/main" id="{E6E65C66-899C-F67E-39D1-42FF3D984F8D}"/>
              </a:ext>
            </a:extLst>
          </p:cNvPr>
          <p:cNvCxnSpPr>
            <a:cxnSpLocks/>
          </p:cNvCxnSpPr>
          <p:nvPr/>
        </p:nvCxnSpPr>
        <p:spPr>
          <a:xfrm>
            <a:off x="1784285" y="4253602"/>
            <a:ext cx="0" cy="24670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文本框 75">
            <a:extLst>
              <a:ext uri="{FF2B5EF4-FFF2-40B4-BE49-F238E27FC236}">
                <a16:creationId xmlns:a16="http://schemas.microsoft.com/office/drawing/2014/main" id="{5514315B-961C-D7BF-4946-23D732C24A6C}"/>
              </a:ext>
            </a:extLst>
          </p:cNvPr>
          <p:cNvSpPr txBox="1"/>
          <p:nvPr/>
        </p:nvSpPr>
        <p:spPr>
          <a:xfrm>
            <a:off x="963842" y="5204877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70C0"/>
                </a:solidFill>
              </a:rPr>
              <a:t>Time </a:t>
            </a:r>
          </a:p>
          <a:p>
            <a:r>
              <a:rPr kumimoji="1" lang="en-US" altLang="zh-CN" dirty="0">
                <a:solidFill>
                  <a:srgbClr val="0070C0"/>
                </a:solidFill>
              </a:rPr>
              <a:t>Stamp 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9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1.25E-6 0.0506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507 L -1.25E-6 0.1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500"/>
                            </p:stCondLst>
                            <p:childTnLst>
                              <p:par>
                                <p:cTn id="95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1 L 0.0013 0.33079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5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5" grpId="1"/>
      <p:bldP spid="16" grpId="0" animBg="1"/>
      <p:bldP spid="17" grpId="0"/>
      <p:bldP spid="69" grpId="0"/>
      <p:bldP spid="70" grpId="0"/>
      <p:bldP spid="71" grpId="0"/>
      <p:bldP spid="72" grpId="0"/>
      <p:bldP spid="73" grpId="0"/>
      <p:bldP spid="74" grpId="0" animBg="1"/>
      <p:bldP spid="74" grpId="1" animBg="1"/>
      <p:bldP spid="74" grpId="2" animBg="1"/>
      <p:bldP spid="74" grpId="3" animBg="1"/>
      <p:bldP spid="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2BF2679-3911-C083-A2D9-2C1EAF88C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/>
          <a:p>
            <a:r>
              <a:rPr lang="en-US" altLang="zh-CN"/>
              <a:t>- </a:t>
            </a:r>
            <a:fld id="{CE0EBEEA-9F8E-472B-8F35-1A81288C858A}" type="slidenum">
              <a:rPr lang="zh-CN" altLang="en-US" smtClean="0"/>
              <a:pPr/>
              <a:t>17</a:t>
            </a:fld>
            <a:r>
              <a:rPr lang="zh-CN" altLang="en-US"/>
              <a:t> </a:t>
            </a:r>
            <a:r>
              <a:rPr lang="en-US" altLang="zh-CN"/>
              <a:t>-</a:t>
            </a:r>
            <a:endParaRPr lang="zh-CN" altLang="en-US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E8791B64-4B7C-CF15-51D2-3DBEEA659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37" y="249440"/>
            <a:ext cx="10840612" cy="489600"/>
          </a:xfrm>
        </p:spPr>
        <p:txBody>
          <a:bodyPr/>
          <a:lstStyle/>
          <a:p>
            <a:r>
              <a:rPr kumimoji="1" lang="en-US" altLang="zh-CN" sz="2400" dirty="0">
                <a:latin typeface="+mj-lt"/>
              </a:rPr>
              <a:t>Baseline Methods</a:t>
            </a:r>
            <a:endParaRPr kumimoji="1" lang="zh-CN" altLang="en-US" sz="2400" dirty="0">
              <a:latin typeface="+mj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5974D05-BE57-226E-0934-1044A4AD0C2F}"/>
              </a:ext>
            </a:extLst>
          </p:cNvPr>
          <p:cNvSpPr txBox="1"/>
          <p:nvPr/>
        </p:nvSpPr>
        <p:spPr>
          <a:xfrm>
            <a:off x="1950232" y="938332"/>
            <a:ext cx="920348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400" dirty="0">
                <a:latin typeface="NimbusRomNo9L"/>
              </a:rPr>
              <a:t>We propose fair, detailed, open-source data-preprocessing pipelines and evaluate 17 state-of-the-art predictive models on two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altLang="zh-CN" dirty="0">
              <a:latin typeface="NimbusRomNo9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sz="2400" b="1" dirty="0">
                <a:solidFill>
                  <a:schemeClr val="accent5">
                    <a:lumMod val="75000"/>
                  </a:schemeClr>
                </a:solidFill>
                <a:latin typeface="NimbusRomNo9L"/>
              </a:rPr>
              <a:t>5 machine learning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NimbusRomNo9L"/>
              </a:rPr>
              <a:t>RF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NimbusRomNo9L"/>
              </a:rPr>
              <a:t>DT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NimbusRomNo9L"/>
              </a:rPr>
              <a:t>GBDT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zh-CN" dirty="0" err="1">
                <a:latin typeface="NimbusRomNo9L"/>
              </a:rPr>
              <a:t>XGBoost</a:t>
            </a:r>
            <a:endParaRPr lang="en" altLang="zh-CN" dirty="0">
              <a:latin typeface="NimbusRomNo9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zh-CN" dirty="0" err="1">
                <a:latin typeface="NimbusRomNo9L"/>
              </a:rPr>
              <a:t>Catboost</a:t>
            </a:r>
            <a:endParaRPr lang="en" altLang="zh-CN" dirty="0">
              <a:latin typeface="NimbusRomNo9L"/>
            </a:endParaRPr>
          </a:p>
          <a:p>
            <a:pPr lvl="1"/>
            <a:endParaRPr lang="en" altLang="zh-CN" dirty="0">
              <a:latin typeface="NimbusRomNo9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" altLang="zh-CN" dirty="0">
              <a:latin typeface="NimbusRomNo9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sz="2400" b="1" dirty="0">
                <a:solidFill>
                  <a:schemeClr val="accent5">
                    <a:lumMod val="75000"/>
                  </a:schemeClr>
                </a:solidFill>
                <a:latin typeface="NimbusRomNo9L"/>
              </a:rPr>
              <a:t>6 deep learning predictive models specifically designed for EHR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NimbusRomNo9L"/>
              </a:rPr>
              <a:t>Retain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zh-CN" dirty="0" err="1">
                <a:latin typeface="NimbusRomNo9L"/>
              </a:rPr>
              <a:t>Stagenet</a:t>
            </a:r>
            <a:endParaRPr lang="en" altLang="zh-CN" dirty="0">
              <a:latin typeface="NimbusRomNo9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zh-CN" dirty="0" err="1">
                <a:latin typeface="NimbusRomNo9L"/>
              </a:rPr>
              <a:t>AdaCare</a:t>
            </a:r>
            <a:endParaRPr lang="en" altLang="zh-CN" dirty="0">
              <a:latin typeface="NimbusRomNo9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zh-CN" dirty="0" err="1">
                <a:latin typeface="NimbusRomNo9L"/>
              </a:rPr>
              <a:t>ConCare</a:t>
            </a:r>
            <a:endParaRPr lang="en" altLang="zh-CN" dirty="0">
              <a:latin typeface="NimbusRomNo9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NimbusRomNo9L"/>
              </a:rPr>
              <a:t>Grasp</a:t>
            </a:r>
          </a:p>
          <a:p>
            <a:endParaRPr lang="zh-CN" altLang="en-US" dirty="0">
              <a:latin typeface="NimbusRomNo9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144B7D8-A03A-8EFB-14BC-6AEEC05D01BD}"/>
              </a:ext>
            </a:extLst>
          </p:cNvPr>
          <p:cNvSpPr txBox="1"/>
          <p:nvPr/>
        </p:nvSpPr>
        <p:spPr>
          <a:xfrm>
            <a:off x="6551976" y="1959474"/>
            <a:ext cx="426144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sz="2400" b="1" dirty="0">
                <a:solidFill>
                  <a:schemeClr val="accent5">
                    <a:lumMod val="75000"/>
                  </a:schemeClr>
                </a:solidFill>
                <a:latin typeface="NimbusRomNo9L"/>
              </a:rPr>
              <a:t>6 basic deep learning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NimbusRomNo9L"/>
              </a:rPr>
              <a:t>MLP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NimbusRomNo9L"/>
              </a:rPr>
              <a:t>RNN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NimbusRomNo9L"/>
              </a:rPr>
              <a:t>LSTM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NimbusRomNo9L"/>
              </a:rPr>
              <a:t>GRU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NimbusRomNo9L"/>
              </a:rPr>
              <a:t>TCN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NimbusRomNo9L"/>
              </a:rPr>
              <a:t>Transformer</a:t>
            </a:r>
          </a:p>
        </p:txBody>
      </p:sp>
    </p:spTree>
    <p:extLst>
      <p:ext uri="{BB962C8B-B14F-4D97-AF65-F5344CB8AC3E}">
        <p14:creationId xmlns:p14="http://schemas.microsoft.com/office/powerpoint/2010/main" val="52765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>
            <a:extLst>
              <a:ext uri="{FF2B5EF4-FFF2-40B4-BE49-F238E27FC236}">
                <a16:creationId xmlns:a16="http://schemas.microsoft.com/office/drawing/2014/main" id="{4D9BEB4D-DAAE-057E-399A-E6959FF43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/>
          <a:lstStyle/>
          <a:p>
            <a:r>
              <a:rPr kumimoji="1" lang="en" altLang="zh-CN" dirty="0">
                <a:latin typeface="+mj-lt"/>
              </a:rPr>
              <a:t>The K-fold cross-validation strategy </a:t>
            </a:r>
            <a:endParaRPr kumimoji="1" lang="zh-CN" altLang="en-US" dirty="0">
              <a:latin typeface="+mj-lt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629CE607-AB34-7C41-E1B4-75559BE94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6018" y="1065236"/>
            <a:ext cx="9953391" cy="5294924"/>
          </a:xfrm>
        </p:spPr>
        <p:txBody>
          <a:bodyPr/>
          <a:lstStyle/>
          <a:p>
            <a:r>
              <a:rPr lang="en-US" altLang="zh-CN" sz="1800" dirty="0">
                <a:effectLst/>
                <a:latin typeface="NimbusRomNo9L"/>
              </a:rPr>
              <a:t>To ensure the same distribution in training/validation/test set</a:t>
            </a:r>
            <a:r>
              <a:rPr lang="en" altLang="zh-CN" sz="1800" dirty="0">
                <a:effectLst/>
                <a:latin typeface="NimbusRomNo9L"/>
              </a:rPr>
              <a:t>, We use a </a:t>
            </a:r>
            <a:r>
              <a:rPr lang="en" altLang="zh-CN" sz="1800" b="1" dirty="0">
                <a:solidFill>
                  <a:srgbClr val="FF0000"/>
                </a:solidFill>
                <a:effectLst/>
                <a:latin typeface="NimbusRomNo9L"/>
              </a:rPr>
              <a:t>stratified shuffle split </a:t>
            </a:r>
            <a:r>
              <a:rPr lang="en" altLang="zh-CN" sz="1800" dirty="0">
                <a:effectLst/>
                <a:latin typeface="NimbusRomNo9L"/>
              </a:rPr>
              <a:t>to ensure the proportions of alive and dead patients on all folds are the same as the total cohort.</a:t>
            </a:r>
            <a:endParaRPr lang="en" altLang="zh-CN" dirty="0"/>
          </a:p>
          <a:p>
            <a:endParaRPr kumimoji="1" lang="zh-CN" altLang="en-US" dirty="0"/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FC2EAD4E-D878-A5A7-E2DC-74BD69026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/>
          <a:p>
            <a:r>
              <a:rPr lang="en-US" altLang="zh-CN"/>
              <a:t>- </a:t>
            </a:r>
            <a:fld id="{CE0EBEEA-9F8E-472B-8F35-1A81288C858A}" type="slidenum">
              <a:rPr lang="zh-CN" altLang="en-US" smtClean="0"/>
              <a:pPr/>
              <a:t>18</a:t>
            </a:fld>
            <a:r>
              <a:rPr lang="zh-CN" altLang="en-US"/>
              <a:t> </a:t>
            </a:r>
            <a:r>
              <a:rPr lang="en-US" altLang="zh-CN"/>
              <a:t>-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A95B5E-629E-7D20-B391-FE0A1C013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521" y="1994038"/>
            <a:ext cx="10134979" cy="3889397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8808AA85-6AC4-C4FB-109C-535AB7000B85}"/>
              </a:ext>
            </a:extLst>
          </p:cNvPr>
          <p:cNvSpPr txBox="1"/>
          <p:nvPr/>
        </p:nvSpPr>
        <p:spPr>
          <a:xfrm>
            <a:off x="4579831" y="6089335"/>
            <a:ext cx="4454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>
                <a:effectLst/>
                <a:latin typeface="NimbusRomNo9L"/>
              </a:rPr>
              <a:t>(We take 4-fold as an example in the figure)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3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4F503F10-688E-99DF-5007-5B76A9619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/>
          <a:lstStyle/>
          <a:p>
            <a:r>
              <a:rPr kumimoji="1" lang="en-US" altLang="zh-CN" sz="2400" dirty="0">
                <a:latin typeface="+mj-lt"/>
              </a:rPr>
              <a:t>Benchmarking performance of the early mortality prediction task </a:t>
            </a:r>
            <a:endParaRPr kumimoji="1" lang="zh-CN" altLang="en-US" sz="2400" dirty="0">
              <a:latin typeface="+mj-lt"/>
            </a:endParaRP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A778C507-93F3-48C1-BBC2-AA270BE1D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/>
          <a:p>
            <a:r>
              <a:rPr lang="en-US" altLang="zh-CN"/>
              <a:t>- </a:t>
            </a:r>
            <a:fld id="{CE0EBEEA-9F8E-472B-8F35-1A81288C858A}" type="slidenum">
              <a:rPr lang="zh-CN" altLang="en-US" smtClean="0"/>
              <a:pPr/>
              <a:t>19</a:t>
            </a:fld>
            <a:r>
              <a:rPr lang="zh-CN" altLang="en-US"/>
              <a:t> </a:t>
            </a:r>
            <a:r>
              <a:rPr lang="en-US" altLang="zh-CN"/>
              <a:t>-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E105EEC-71DA-4785-E564-E7959E8475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39"/>
          <a:stretch/>
        </p:blipFill>
        <p:spPr>
          <a:xfrm>
            <a:off x="6191324" y="4007834"/>
            <a:ext cx="6698691" cy="27793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4B0D3A0-B5E1-8686-26A2-A76F052E8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00" b="33639"/>
          <a:stretch/>
        </p:blipFill>
        <p:spPr>
          <a:xfrm>
            <a:off x="917808" y="4667771"/>
            <a:ext cx="6502096" cy="2125620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2F25C018-C6A9-7339-36ED-6148E4D9A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3629" y="826868"/>
            <a:ext cx="8491955" cy="375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2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3240000" cy="6858000"/>
          </a:xfrm>
          <a:prstGeom prst="rect">
            <a:avLst/>
          </a:prstGeom>
          <a:solidFill>
            <a:srgbClr val="9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98298" y="3327768"/>
            <a:ext cx="2843404" cy="790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spc="15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Content</a:t>
            </a:r>
          </a:p>
          <a:p>
            <a:pPr algn="ctr"/>
            <a:r>
              <a:rPr lang="en-US" altLang="zh-CN" sz="4800" spc="15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Index</a:t>
            </a:r>
          </a:p>
        </p:txBody>
      </p:sp>
      <p:sp>
        <p:nvSpPr>
          <p:cNvPr id="5" name="矩形 4"/>
          <p:cNvSpPr/>
          <p:nvPr/>
        </p:nvSpPr>
        <p:spPr>
          <a:xfrm>
            <a:off x="4458798" y="583272"/>
            <a:ext cx="576000" cy="576000"/>
          </a:xfrm>
          <a:prstGeom prst="rect">
            <a:avLst/>
          </a:prstGeom>
          <a:solidFill>
            <a:srgbClr val="9B0000"/>
          </a:solidFill>
          <a:ln w="12700">
            <a:solidFill>
              <a:srgbClr val="9B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spc="15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</a:t>
            </a:r>
            <a:endParaRPr lang="zh-CN" altLang="en-US" sz="2400" b="1" spc="15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58798" y="1896761"/>
            <a:ext cx="576000" cy="576000"/>
          </a:xfrm>
          <a:prstGeom prst="rect">
            <a:avLst/>
          </a:prstGeom>
          <a:solidFill>
            <a:srgbClr val="9B0000"/>
          </a:solidFill>
          <a:ln w="12700">
            <a:solidFill>
              <a:srgbClr val="9B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spc="15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2</a:t>
            </a:r>
            <a:endParaRPr lang="zh-CN" altLang="en-US" sz="2400" b="1" spc="15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34798" y="583272"/>
            <a:ext cx="5840710" cy="57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r>
              <a:rPr kumimoji="1" lang="en" altLang="zh-CN" sz="2400" b="1" dirty="0">
                <a:solidFill>
                  <a:srgbClr val="9B0000"/>
                </a:solidFill>
                <a:latin typeface="+mj-lt"/>
                <a:ea typeface="方正清刻本悦宋简体" panose="02000000000000000000" pitchFamily="2" charset="-122"/>
                <a:cs typeface="+mj-cs"/>
              </a:rPr>
              <a:t>Clinical Background</a:t>
            </a:r>
          </a:p>
        </p:txBody>
      </p:sp>
      <p:sp>
        <p:nvSpPr>
          <p:cNvPr id="8" name="矩形 7"/>
          <p:cNvSpPr/>
          <p:nvPr/>
        </p:nvSpPr>
        <p:spPr>
          <a:xfrm>
            <a:off x="5034796" y="1896761"/>
            <a:ext cx="7157204" cy="57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r>
              <a:rPr kumimoji="1" lang="en" altLang="zh-CN" sz="2400" b="1" dirty="0">
                <a:solidFill>
                  <a:srgbClr val="9B0000"/>
                </a:solidFill>
                <a:latin typeface="+mj-lt"/>
                <a:ea typeface="方正清刻本悦宋简体" panose="02000000000000000000" pitchFamily="2" charset="-122"/>
                <a:cs typeface="+mj-cs"/>
              </a:rPr>
              <a:t>Problem Formulation</a:t>
            </a:r>
            <a:endParaRPr kumimoji="1" lang="zh-CN" altLang="en-US" sz="2400" b="1" dirty="0">
              <a:solidFill>
                <a:srgbClr val="9B0000"/>
              </a:solidFill>
              <a:latin typeface="+mj-lt"/>
              <a:ea typeface="方正清刻本悦宋简体" panose="02000000000000000000" pitchFamily="2" charset="-122"/>
              <a:cs typeface="+mj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E5FE81D-DAFC-1D47-84D9-150ED1D6525E}"/>
              </a:ext>
            </a:extLst>
          </p:cNvPr>
          <p:cNvSpPr/>
          <p:nvPr/>
        </p:nvSpPr>
        <p:spPr>
          <a:xfrm>
            <a:off x="4458798" y="3210250"/>
            <a:ext cx="576000" cy="576000"/>
          </a:xfrm>
          <a:prstGeom prst="rect">
            <a:avLst/>
          </a:prstGeom>
          <a:solidFill>
            <a:srgbClr val="9B0000"/>
          </a:solidFill>
          <a:ln w="12700">
            <a:solidFill>
              <a:srgbClr val="9B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spc="15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3</a:t>
            </a:r>
            <a:endParaRPr lang="zh-CN" altLang="en-US" sz="2400" b="1" spc="15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25EB7F8-9B55-4F40-9DB6-88BF4448EBB6}"/>
              </a:ext>
            </a:extLst>
          </p:cNvPr>
          <p:cNvSpPr/>
          <p:nvPr/>
        </p:nvSpPr>
        <p:spPr>
          <a:xfrm>
            <a:off x="4458798" y="4523739"/>
            <a:ext cx="576000" cy="576000"/>
          </a:xfrm>
          <a:prstGeom prst="rect">
            <a:avLst/>
          </a:prstGeom>
          <a:solidFill>
            <a:srgbClr val="9B0000"/>
          </a:solidFill>
          <a:ln w="12700">
            <a:solidFill>
              <a:srgbClr val="9B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spc="15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4</a:t>
            </a:r>
            <a:endParaRPr lang="zh-CN" altLang="en-US" sz="2400" b="1" spc="15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3EFF18B-B9B9-5F40-B2AB-E0596A180FD0}"/>
              </a:ext>
            </a:extLst>
          </p:cNvPr>
          <p:cNvSpPr/>
          <p:nvPr/>
        </p:nvSpPr>
        <p:spPr>
          <a:xfrm>
            <a:off x="5034796" y="4523739"/>
            <a:ext cx="5840712" cy="57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r>
              <a:rPr kumimoji="1" lang="en" altLang="zh-CN" sz="2400" b="1" dirty="0">
                <a:solidFill>
                  <a:srgbClr val="9B0000"/>
                </a:solidFill>
                <a:latin typeface="+mj-lt"/>
                <a:ea typeface="方正清刻本悦宋简体" panose="02000000000000000000" pitchFamily="2" charset="-122"/>
                <a:cs typeface="+mj-cs"/>
              </a:rPr>
              <a:t>Experiment Results</a:t>
            </a:r>
            <a:endParaRPr kumimoji="1" lang="zh-CN" altLang="en-US" sz="2400" b="1" dirty="0">
              <a:solidFill>
                <a:srgbClr val="9B0000"/>
              </a:solidFill>
              <a:latin typeface="+mj-lt"/>
              <a:ea typeface="方正清刻本悦宋简体" panose="02000000000000000000" pitchFamily="2" charset="-122"/>
              <a:cs typeface="+mj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AAEF2C0-0E57-C74C-AF7B-F45BB0C47D91}"/>
              </a:ext>
            </a:extLst>
          </p:cNvPr>
          <p:cNvSpPr/>
          <p:nvPr/>
        </p:nvSpPr>
        <p:spPr>
          <a:xfrm>
            <a:off x="4458798" y="5837228"/>
            <a:ext cx="576000" cy="576000"/>
          </a:xfrm>
          <a:prstGeom prst="rect">
            <a:avLst/>
          </a:prstGeom>
          <a:solidFill>
            <a:srgbClr val="9B0000"/>
          </a:solidFill>
          <a:ln w="12700">
            <a:solidFill>
              <a:srgbClr val="9B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spc="15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5</a:t>
            </a:r>
            <a:endParaRPr lang="zh-CN" altLang="en-US" sz="2400" b="1" spc="15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8EDB864-55C5-4B41-802A-CDFD29304837}"/>
              </a:ext>
            </a:extLst>
          </p:cNvPr>
          <p:cNvSpPr/>
          <p:nvPr/>
        </p:nvSpPr>
        <p:spPr>
          <a:xfrm>
            <a:off x="5034796" y="5837228"/>
            <a:ext cx="5840712" cy="57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r>
              <a:rPr kumimoji="1" lang="en" altLang="zh-CN" sz="2400" b="1" dirty="0">
                <a:solidFill>
                  <a:srgbClr val="9B0000"/>
                </a:solidFill>
                <a:latin typeface="+mj-lt"/>
                <a:ea typeface="方正清刻本悦宋简体" panose="02000000000000000000" pitchFamily="2" charset="-122"/>
                <a:cs typeface="+mj-cs"/>
              </a:rPr>
              <a:t>Online System</a:t>
            </a:r>
            <a:endParaRPr kumimoji="1" lang="zh-CN" altLang="en-US" sz="2400" b="1" dirty="0">
              <a:solidFill>
                <a:srgbClr val="9B0000"/>
              </a:solidFill>
              <a:latin typeface="+mj-lt"/>
              <a:ea typeface="方正清刻本悦宋简体" panose="02000000000000000000" pitchFamily="2" charset="-122"/>
              <a:cs typeface="+mj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4E24AE9-3EE4-7C2F-1C2C-29EE52723456}"/>
              </a:ext>
            </a:extLst>
          </p:cNvPr>
          <p:cNvSpPr/>
          <p:nvPr/>
        </p:nvSpPr>
        <p:spPr>
          <a:xfrm>
            <a:off x="5034796" y="3210250"/>
            <a:ext cx="5840712" cy="57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r>
              <a:rPr kumimoji="1" lang="en" altLang="zh-CN" sz="2400" b="1" dirty="0">
                <a:solidFill>
                  <a:srgbClr val="9B0000"/>
                </a:solidFill>
                <a:latin typeface="+mj-lt"/>
                <a:ea typeface="方正清刻本悦宋简体" panose="02000000000000000000" pitchFamily="2" charset="-122"/>
                <a:cs typeface="+mj-cs"/>
              </a:rPr>
              <a:t>Experiment Setup</a:t>
            </a:r>
            <a:endParaRPr kumimoji="1" lang="zh-CN" altLang="en-US" sz="2400" b="1" dirty="0">
              <a:solidFill>
                <a:srgbClr val="9B0000"/>
              </a:solidFill>
              <a:latin typeface="+mj-lt"/>
              <a:ea typeface="方正清刻本悦宋简体" panose="02000000000000000000" pitchFamily="2" charset="-122"/>
              <a:cs typeface="+mj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56A64B9-B555-3D72-B1CA-51B25FE04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83"/>
          <a:stretch/>
        </p:blipFill>
        <p:spPr>
          <a:xfrm>
            <a:off x="929283" y="1152726"/>
            <a:ext cx="1381433" cy="125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5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D7DFD20D-B67B-D226-1AAE-1073CD5FF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/>
          <a:lstStyle/>
          <a:p>
            <a:r>
              <a:rPr kumimoji="1" lang="en" altLang="zh-CN" sz="2000" dirty="0">
                <a:latin typeface="+mj-lt"/>
              </a:rPr>
              <a:t>Illustrations of the two-stage training and multi-task training settings </a:t>
            </a:r>
            <a:endParaRPr kumimoji="1" lang="zh-CN" altLang="en-US" sz="2000" dirty="0">
              <a:latin typeface="+mj-lt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E97F710-340C-CA2B-5743-EDA8BD4C1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7050" y="1771429"/>
            <a:ext cx="4236930" cy="1993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dirty="0"/>
              <a:t>Multi-task training is better:</a:t>
            </a:r>
          </a:p>
          <a:p>
            <a:pPr lvl="1"/>
            <a:r>
              <a:rPr kumimoji="1" lang="en-US" altLang="zh-CN" dirty="0"/>
              <a:t>End-to-end</a:t>
            </a:r>
          </a:p>
          <a:p>
            <a:pPr lvl="1"/>
            <a:r>
              <a:rPr kumimoji="1" lang="en-US" altLang="zh-CN" dirty="0"/>
              <a:t>Better representation shown in patient embeddings</a:t>
            </a:r>
            <a:endParaRPr kumimoji="1" lang="zh-CN" altLang="en-US" dirty="0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4DFC69E7-E32A-DD2B-F1D4-F85B495D4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/>
          <a:p>
            <a:r>
              <a:rPr lang="en-US" altLang="zh-CN"/>
              <a:t>- </a:t>
            </a:r>
            <a:fld id="{CE0EBEEA-9F8E-472B-8F35-1A81288C858A}" type="slidenum">
              <a:rPr lang="zh-CN" altLang="en-US" smtClean="0"/>
              <a:pPr/>
              <a:t>20</a:t>
            </a:fld>
            <a:r>
              <a:rPr lang="zh-CN" altLang="en-US"/>
              <a:t> </a:t>
            </a:r>
            <a:r>
              <a:rPr lang="en-US" altLang="zh-CN"/>
              <a:t>-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0E09B49-EDD3-FB11-DAA5-6E270968A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126" y="4089841"/>
            <a:ext cx="7691084" cy="2617906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71F47BB3-F84D-4DB5-0D82-3FF07658C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961" y="1400650"/>
            <a:ext cx="6233039" cy="255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3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2D3A66C2-C6AB-E715-D1A1-E719FF327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/>
          <a:lstStyle/>
          <a:p>
            <a:r>
              <a:rPr kumimoji="1" lang="en-US" altLang="zh-CN" sz="2000" dirty="0">
                <a:latin typeface="+mj-lt"/>
              </a:rPr>
              <a:t>Benchmarking performance of outcome-specific length-of-stay prediction </a:t>
            </a:r>
            <a:endParaRPr kumimoji="1" lang="zh-CN" altLang="en-US" sz="2000" dirty="0">
              <a:latin typeface="+mj-lt"/>
            </a:endParaRP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670349DA-1480-9FD0-C843-F52780475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/>
          <a:p>
            <a:r>
              <a:rPr lang="en-US" altLang="zh-CN"/>
              <a:t>- </a:t>
            </a:r>
            <a:fld id="{CE0EBEEA-9F8E-472B-8F35-1A81288C858A}" type="slidenum">
              <a:rPr lang="zh-CN" altLang="en-US" smtClean="0"/>
              <a:pPr/>
              <a:t>21</a:t>
            </a:fld>
            <a:r>
              <a:rPr lang="zh-CN" altLang="en-US"/>
              <a:t> </a:t>
            </a:r>
            <a:r>
              <a:rPr lang="en-US" altLang="zh-CN"/>
              <a:t>-</a:t>
            </a:r>
            <a:endParaRPr lang="zh-CN" altLang="en-US" dirty="0"/>
          </a:p>
        </p:txBody>
      </p:sp>
      <p:sp>
        <p:nvSpPr>
          <p:cNvPr id="7" name="内容占位符 3">
            <a:extLst>
              <a:ext uri="{FF2B5EF4-FFF2-40B4-BE49-F238E27FC236}">
                <a16:creationId xmlns:a16="http://schemas.microsoft.com/office/drawing/2014/main" id="{4535B945-D0B3-3994-2220-1C724FFE7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5673" y="794411"/>
            <a:ext cx="10305090" cy="5294924"/>
          </a:xfrm>
        </p:spPr>
        <p:txBody>
          <a:bodyPr>
            <a:normAutofit/>
          </a:bodyPr>
          <a:lstStyle/>
          <a:p>
            <a:r>
              <a:rPr lang="en" altLang="zh-CN" sz="1600" dirty="0">
                <a:effectLst/>
                <a:latin typeface="NimbusRomNo9L"/>
              </a:rPr>
              <a:t>(Top rows) ML models; (Middle rows) Basic DL models; (Bottom rows) EHR-specific DL models. The reported score is of the form </a:t>
            </a:r>
            <a:r>
              <a:rPr lang="en" altLang="zh-CN" sz="1600" i="1" dirty="0" err="1">
                <a:effectLst/>
                <a:latin typeface="NimbusRomNo9L"/>
              </a:rPr>
              <a:t>mean</a:t>
            </a:r>
            <a:r>
              <a:rPr lang="en" altLang="zh-CN" sz="1600" dirty="0" err="1">
                <a:effectLst/>
                <a:latin typeface="CMSY10"/>
              </a:rPr>
              <a:t>±</a:t>
            </a:r>
            <a:r>
              <a:rPr lang="en" altLang="zh-CN" sz="1600" i="1" dirty="0" err="1">
                <a:effectLst/>
                <a:latin typeface="NimbusRomNo9L"/>
              </a:rPr>
              <a:t>std</a:t>
            </a:r>
            <a:r>
              <a:rPr lang="en" altLang="zh-CN" sz="1600" dirty="0">
                <a:effectLst/>
                <a:latin typeface="NimbusRomNo9L"/>
              </a:rPr>
              <a:t>. Subscript </a:t>
            </a:r>
            <a:r>
              <a:rPr lang="en" altLang="zh-CN" sz="1600" i="1" dirty="0">
                <a:effectLst/>
                <a:latin typeface="NimbusRomNo9L"/>
              </a:rPr>
              <a:t>m </a:t>
            </a:r>
            <a:r>
              <a:rPr lang="en" altLang="zh-CN" sz="1600" dirty="0">
                <a:effectLst/>
                <a:latin typeface="NimbusRomNo9L"/>
              </a:rPr>
              <a:t>denotes multi-task learning strategy, </a:t>
            </a:r>
            <a:r>
              <a:rPr lang="en" altLang="zh-CN" sz="1600" i="1" dirty="0">
                <a:effectLst/>
                <a:latin typeface="NimbusRomNo9L"/>
              </a:rPr>
              <a:t>t </a:t>
            </a:r>
            <a:r>
              <a:rPr lang="en" altLang="zh-CN" sz="1600" dirty="0">
                <a:effectLst/>
                <a:latin typeface="NimbusRomNo9L"/>
              </a:rPr>
              <a:t>denotes two-stage learning strategy. </a:t>
            </a:r>
            <a:endParaRPr lang="en" altLang="zh-CN" sz="1200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E1C1C3B-D2A8-51B5-A9AB-714B0DDED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9972" y="1432863"/>
            <a:ext cx="6396492" cy="536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5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D056407C-CC73-407D-2FA0-B0E3D23EE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/>
          <a:lstStyle/>
          <a:p>
            <a:r>
              <a:rPr kumimoji="1" lang="en" altLang="zh-CN" sz="2400" dirty="0">
                <a:latin typeface="+mj-lt"/>
              </a:rPr>
              <a:t>Experiment </a:t>
            </a:r>
            <a:r>
              <a:rPr kumimoji="1" lang="en-US" altLang="zh-CN" sz="2400" dirty="0">
                <a:latin typeface="+mj-lt"/>
              </a:rPr>
              <a:t>r</a:t>
            </a:r>
            <a:r>
              <a:rPr kumimoji="1" lang="en" altLang="zh-CN" sz="2400" dirty="0">
                <a:latin typeface="+mj-lt"/>
              </a:rPr>
              <a:t>esults in </a:t>
            </a:r>
            <a:r>
              <a:rPr kumimoji="1" lang="en-US" altLang="zh-CN" sz="2400" dirty="0">
                <a:latin typeface="+mj-lt"/>
              </a:rPr>
              <a:t>d</a:t>
            </a:r>
            <a:r>
              <a:rPr kumimoji="1" lang="en" altLang="zh-CN" sz="2400" dirty="0">
                <a:latin typeface="+mj-lt"/>
              </a:rPr>
              <a:t>etail</a:t>
            </a:r>
            <a:endParaRPr kumimoji="1" lang="zh-CN" altLang="en-US" sz="2400" dirty="0">
              <a:latin typeface="+mj-lt"/>
            </a:endParaRPr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267F90AC-B099-62CE-662E-FE037FCA0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/>
          <a:p>
            <a:r>
              <a:rPr lang="en-US" altLang="zh-CN"/>
              <a:t>- </a:t>
            </a:r>
            <a:fld id="{CE0EBEEA-9F8E-472B-8F35-1A81288C858A}" type="slidenum">
              <a:rPr lang="zh-CN" altLang="en-US" smtClean="0"/>
              <a:pPr/>
              <a:t>22</a:t>
            </a:fld>
            <a:r>
              <a:rPr lang="zh-CN" altLang="en-US"/>
              <a:t> </a:t>
            </a:r>
            <a:r>
              <a:rPr lang="en-US" altLang="zh-CN"/>
              <a:t>-</a:t>
            </a:r>
            <a:endParaRPr lang="zh-CN" altLang="en-US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DEFDCC12-05FA-BF2A-79FD-0E809755A0A9}"/>
              </a:ext>
            </a:extLst>
          </p:cNvPr>
          <p:cNvSpPr txBox="1"/>
          <p:nvPr/>
        </p:nvSpPr>
        <p:spPr>
          <a:xfrm>
            <a:off x="8307806" y="1556588"/>
            <a:ext cx="30546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For most models, the performance gaps between AUPRC and ES are not large on both datasets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F36B87F0-2C06-4F51-43AC-BE30BBF37239}"/>
              </a:ext>
            </a:extLst>
          </p:cNvPr>
          <p:cNvSpPr txBox="1"/>
          <p:nvPr/>
        </p:nvSpPr>
        <p:spPr>
          <a:xfrm>
            <a:off x="8307806" y="4326647"/>
            <a:ext cx="356669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For the outcome-specific length-of-stay prediction task, the OSMAE and MAE in both multi-task and two-stage settings on two datasets are shown in Figure 10.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FC9037-0137-49B2-B708-62FDD7EB9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837" y="3599576"/>
            <a:ext cx="5529002" cy="32084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1A190-8909-472B-827F-BACA27D9B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466" y="974504"/>
            <a:ext cx="5939744" cy="238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D7DFD20D-B67B-D226-1AAE-1073CD5FF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/>
          <a:lstStyle/>
          <a:p>
            <a:r>
              <a:rPr kumimoji="1" lang="en" altLang="zh-CN" sz="2000" dirty="0">
                <a:latin typeface="+mj-lt"/>
              </a:rPr>
              <a:t>Illustrations of the two-stage training and multi-task training settings </a:t>
            </a:r>
            <a:endParaRPr kumimoji="1" lang="zh-CN" altLang="en-US" sz="2000" dirty="0">
              <a:latin typeface="+mj-lt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E97F710-340C-CA2B-5743-EDA8BD4C1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7050" y="1771429"/>
            <a:ext cx="4236930" cy="1993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dirty="0"/>
              <a:t>Multi-task training is better:</a:t>
            </a:r>
          </a:p>
          <a:p>
            <a:pPr lvl="1"/>
            <a:r>
              <a:rPr kumimoji="1" lang="en-US" altLang="zh-CN" dirty="0"/>
              <a:t>End-to-end</a:t>
            </a:r>
          </a:p>
          <a:p>
            <a:pPr lvl="1"/>
            <a:r>
              <a:rPr kumimoji="1" lang="en-US" altLang="zh-CN" dirty="0"/>
              <a:t>Better representation shown in patient embeddings</a:t>
            </a:r>
            <a:endParaRPr kumimoji="1" lang="zh-CN" altLang="en-US" dirty="0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4DFC69E7-E32A-DD2B-F1D4-F85B495D4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/>
          <a:p>
            <a:r>
              <a:rPr lang="en-US" altLang="zh-CN"/>
              <a:t>- </a:t>
            </a:r>
            <a:fld id="{CE0EBEEA-9F8E-472B-8F35-1A81288C858A}" type="slidenum">
              <a:rPr lang="zh-CN" altLang="en-US" smtClean="0"/>
              <a:pPr/>
              <a:t>23</a:t>
            </a:fld>
            <a:r>
              <a:rPr lang="zh-CN" altLang="en-US"/>
              <a:t> </a:t>
            </a:r>
            <a:r>
              <a:rPr lang="en-US" altLang="zh-CN"/>
              <a:t>-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0E09B49-EDD3-FB11-DAA5-6E270968A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126" y="4089841"/>
            <a:ext cx="7691084" cy="2617906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71F47BB3-F84D-4DB5-0D82-3FF07658C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961" y="1400650"/>
            <a:ext cx="6233039" cy="255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6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4C24E466-1B2F-A61E-CD97-11050C758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/>
          <a:lstStyle/>
          <a:p>
            <a:r>
              <a:rPr kumimoji="1" lang="en" altLang="zh-CN" dirty="0">
                <a:latin typeface="+mj-lt"/>
              </a:rPr>
              <a:t>Case Study</a:t>
            </a:r>
            <a:endParaRPr kumimoji="1" lang="zh-CN" altLang="en-US" dirty="0">
              <a:latin typeface="+mj-lt"/>
            </a:endParaRP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1BF557F8-DB08-FE49-5020-3C4B8555E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/>
          <a:p>
            <a:r>
              <a:rPr lang="en-US" altLang="zh-CN"/>
              <a:t>- </a:t>
            </a:r>
            <a:fld id="{CE0EBEEA-9F8E-472B-8F35-1A81288C858A}" type="slidenum">
              <a:rPr lang="zh-CN" altLang="en-US" smtClean="0"/>
              <a:pPr/>
              <a:t>24</a:t>
            </a:fld>
            <a:r>
              <a:rPr lang="zh-CN" altLang="en-US"/>
              <a:t> </a:t>
            </a:r>
            <a:r>
              <a:rPr lang="en-US" altLang="zh-CN"/>
              <a:t>-</a:t>
            </a:r>
            <a:endParaRPr lang="zh-CN" altLang="en-US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E8B734B-7E56-5338-90B6-A4CE639518CC}"/>
              </a:ext>
            </a:extLst>
          </p:cNvPr>
          <p:cNvSpPr txBox="1"/>
          <p:nvPr/>
        </p:nvSpPr>
        <p:spPr>
          <a:xfrm>
            <a:off x="2537328" y="1203508"/>
            <a:ext cx="83766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P</a:t>
            </a:r>
            <a:r>
              <a:rPr lang="en-US" sz="2400" dirty="0"/>
              <a:t>redicting outcome and length-of-stay simultaneously can help clinicians better understand </a:t>
            </a:r>
            <a:r>
              <a:rPr lang="en-US" altLang="zh-CN" sz="2400" dirty="0"/>
              <a:t>the </a:t>
            </a:r>
            <a:r>
              <a:rPr lang="en-US" sz="2400" dirty="0"/>
              <a:t>patient progression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714A75-F27C-4623-8D56-D314F378C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027" y="2253361"/>
            <a:ext cx="8376653" cy="417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FF6EE5E5-EF79-A154-5878-72647154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37" y="249440"/>
            <a:ext cx="9641663" cy="489600"/>
          </a:xfrm>
        </p:spPr>
        <p:txBody>
          <a:bodyPr/>
          <a:lstStyle/>
          <a:p>
            <a:r>
              <a:rPr lang="en" altLang="zh-CN" dirty="0">
                <a:effectLst/>
                <a:latin typeface="+mj-lt"/>
              </a:rPr>
              <a:t>Screenshots of our deployed online benchmark system </a:t>
            </a:r>
            <a:endParaRPr lang="en" altLang="zh-CN" sz="2000" dirty="0">
              <a:latin typeface="+mj-lt"/>
            </a:endParaRP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2CB6F32A-E8F6-BE9D-94B0-B73C16C13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/>
          <a:p>
            <a:r>
              <a:rPr lang="en-US" altLang="zh-CN"/>
              <a:t>- </a:t>
            </a:r>
            <a:fld id="{CE0EBEEA-9F8E-472B-8F35-1A81288C858A}" type="slidenum">
              <a:rPr lang="zh-CN" altLang="en-US" smtClean="0"/>
              <a:pPr/>
              <a:t>25</a:t>
            </a:fld>
            <a:r>
              <a:rPr lang="zh-CN" altLang="en-US"/>
              <a:t> </a:t>
            </a:r>
            <a:r>
              <a:rPr lang="en-US" altLang="zh-CN"/>
              <a:t>-</a:t>
            </a:r>
            <a:endParaRPr lang="zh-CN" altLang="en-US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5D13759C-9DC2-FA07-D817-2887E1898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537" y="1459832"/>
            <a:ext cx="10371474" cy="420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6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3">
            <a:extLst>
              <a:ext uri="{FF2B5EF4-FFF2-40B4-BE49-F238E27FC236}">
                <a16:creationId xmlns:a16="http://schemas.microsoft.com/office/drawing/2014/main" id="{EA93EF32-5905-D008-62BF-FDF1F15C4CD0}"/>
              </a:ext>
            </a:extLst>
          </p:cNvPr>
          <p:cNvSpPr txBox="1">
            <a:spLocks/>
          </p:cNvSpPr>
          <p:nvPr/>
        </p:nvSpPr>
        <p:spPr>
          <a:xfrm>
            <a:off x="1921109" y="6491482"/>
            <a:ext cx="9953391" cy="2299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Peking University</a:t>
            </a:r>
            <a:endParaRPr lang="zh-CN" altLang="en-US" dirty="0"/>
          </a:p>
        </p:txBody>
      </p:sp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706F063E-9DE3-B2CF-9D74-9DE40EF0A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/>
          <a:p>
            <a:r>
              <a:rPr lang="en-US" altLang="zh-CN"/>
              <a:t>- </a:t>
            </a:r>
            <a:fld id="{CE0EBEEA-9F8E-472B-8F35-1A81288C858A}" type="slidenum">
              <a:rPr lang="zh-CN" altLang="en-US" smtClean="0"/>
              <a:pPr/>
              <a:t>26</a:t>
            </a:fld>
            <a:r>
              <a:rPr lang="zh-CN" altLang="en-US"/>
              <a:t> </a:t>
            </a:r>
            <a:r>
              <a:rPr lang="en-US" altLang="zh-CN"/>
              <a:t>-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CB1CE3C-F534-EADA-995A-AF49BFF2B404}"/>
              </a:ext>
            </a:extLst>
          </p:cNvPr>
          <p:cNvSpPr/>
          <p:nvPr/>
        </p:nvSpPr>
        <p:spPr>
          <a:xfrm>
            <a:off x="2127586" y="228422"/>
            <a:ext cx="51395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" altLang="zh-CN" sz="2800" b="1" dirty="0">
                <a:solidFill>
                  <a:srgbClr val="9B0000"/>
                </a:solidFill>
                <a:latin typeface="+mj-lt"/>
                <a:ea typeface="方正清刻本悦宋简体" panose="02000000000000000000" pitchFamily="2" charset="-122"/>
                <a:cs typeface="+mj-cs"/>
              </a:rPr>
              <a:t>AI-Doctor Interaction System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55F2AB7-73CC-3236-2CCD-C64201C33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038" y="1067221"/>
            <a:ext cx="10480962" cy="499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/>
          <p:cNvSpPr/>
          <p:nvPr/>
        </p:nvSpPr>
        <p:spPr>
          <a:xfrm>
            <a:off x="0" y="2619000"/>
            <a:ext cx="12192000" cy="1620000"/>
          </a:xfrm>
          <a:prstGeom prst="rect">
            <a:avLst/>
          </a:prstGeom>
          <a:solidFill>
            <a:srgbClr val="9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altLang="zh-CN" sz="5400" dirty="0">
                <a:solidFill>
                  <a:schemeClr val="bg1"/>
                </a:solidFill>
                <a:latin typeface="+mj-lt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Thanks for you attention!</a:t>
            </a:r>
          </a:p>
        </p:txBody>
      </p:sp>
      <p:sp>
        <p:nvSpPr>
          <p:cNvPr id="5" name="矩形 1"/>
          <p:cNvSpPr/>
          <p:nvPr/>
        </p:nvSpPr>
        <p:spPr>
          <a:xfrm>
            <a:off x="0" y="4745421"/>
            <a:ext cx="12192000" cy="2112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 anchorCtr="0"/>
          <a:lstStyle/>
          <a:p>
            <a:pPr algn="ctr"/>
            <a:endParaRPr lang="zh-CN" altLang="en-US" sz="7200" b="1" dirty="0">
              <a:solidFill>
                <a:srgbClr val="9B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6" name="图片 16">
            <a:extLst>
              <a:ext uri="{FF2B5EF4-FFF2-40B4-BE49-F238E27FC236}">
                <a16:creationId xmlns:a16="http://schemas.microsoft.com/office/drawing/2014/main" id="{2931B969-DB1A-4F1A-AF33-7D0A6A2FE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80" y="4353933"/>
            <a:ext cx="2412459" cy="24124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C8DB451-3F73-4045-BCDE-F6D2E1D87D94}"/>
              </a:ext>
            </a:extLst>
          </p:cNvPr>
          <p:cNvGrpSpPr/>
          <p:nvPr/>
        </p:nvGrpSpPr>
        <p:grpSpPr>
          <a:xfrm>
            <a:off x="3156442" y="1108356"/>
            <a:ext cx="5758346" cy="1257434"/>
            <a:chOff x="3089579" y="1026262"/>
            <a:chExt cx="5758346" cy="1257434"/>
          </a:xfrm>
        </p:grpSpPr>
        <p:pic>
          <p:nvPicPr>
            <p:cNvPr id="9" name="图片 3">
              <a:extLst>
                <a:ext uri="{FF2B5EF4-FFF2-40B4-BE49-F238E27FC236}">
                  <a16:creationId xmlns:a16="http://schemas.microsoft.com/office/drawing/2014/main" id="{CA27D172-12A5-4320-B9F5-64674D849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959"/>
            <a:stretch/>
          </p:blipFill>
          <p:spPr>
            <a:xfrm>
              <a:off x="3089579" y="1136249"/>
              <a:ext cx="1185640" cy="1040276"/>
            </a:xfrm>
            <a:prstGeom prst="rect">
              <a:avLst/>
            </a:prstGeom>
          </p:spPr>
        </p:pic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3FE73765-B55F-4C54-AD45-005C8176A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r:link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7742" y="1026262"/>
              <a:ext cx="1254411" cy="1257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521CB751-EE29-45C0-82A7-A338F526C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4801" y="1331102"/>
              <a:ext cx="1235496" cy="694424"/>
            </a:xfrm>
            <a:prstGeom prst="rect">
              <a:avLst/>
            </a:prstGeom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BB7DCFC0-7B86-4CD5-B988-D8D29FC072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783"/>
            <a:stretch/>
          </p:blipFill>
          <p:spPr>
            <a:xfrm>
              <a:off x="7672820" y="1127190"/>
              <a:ext cx="1175105" cy="106481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D9ACC166-57C3-18F0-9D20-8634082D7F0B}"/>
              </a:ext>
            </a:extLst>
          </p:cNvPr>
          <p:cNvSpPr txBox="1"/>
          <p:nvPr/>
        </p:nvSpPr>
        <p:spPr>
          <a:xfrm>
            <a:off x="4728923" y="4983139"/>
            <a:ext cx="8138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NimbusMonL"/>
              </a:rPr>
              <a:t>Pre-Print		</a:t>
            </a:r>
            <a:r>
              <a:rPr lang="en" altLang="zh-CN" sz="1800" dirty="0">
                <a:solidFill>
                  <a:srgbClr val="0000FF"/>
                </a:solidFill>
                <a:effectLst/>
                <a:latin typeface="NimbusMonL"/>
                <a:hlinkClick r:id="rId9"/>
              </a:rPr>
              <a:t>https://arxiv.org/abs/2209.07805</a:t>
            </a:r>
            <a:endParaRPr lang="en" altLang="zh-CN" sz="1800" dirty="0">
              <a:solidFill>
                <a:srgbClr val="0000FF"/>
              </a:solidFill>
              <a:effectLst/>
              <a:latin typeface="NimbusMonL"/>
            </a:endParaRPr>
          </a:p>
          <a:p>
            <a:r>
              <a:rPr lang="en" altLang="zh-CN" b="1" dirty="0">
                <a:latin typeface="NimbusMonL"/>
              </a:rPr>
              <a:t>Code Repository	</a:t>
            </a:r>
            <a:r>
              <a:rPr lang="en" altLang="zh-CN" sz="1800" dirty="0">
                <a:solidFill>
                  <a:srgbClr val="0000FF"/>
                </a:solidFill>
                <a:effectLst/>
                <a:latin typeface="NimbusMonL"/>
                <a:hlinkClick r:id="rId10"/>
              </a:rPr>
              <a:t>https://github.com/yhzhu99/covid-ehr-benchmarks</a:t>
            </a:r>
            <a:endParaRPr lang="en" altLang="zh-CN" sz="1800" dirty="0">
              <a:solidFill>
                <a:srgbClr val="0000FF"/>
              </a:solidFill>
              <a:effectLst/>
              <a:latin typeface="NimbusMonL"/>
            </a:endParaRPr>
          </a:p>
          <a:p>
            <a:r>
              <a:rPr lang="en" altLang="zh-CN" sz="1800" b="1" dirty="0">
                <a:effectLst/>
                <a:latin typeface="NimbusMonL"/>
              </a:rPr>
              <a:t>Online Platform	</a:t>
            </a:r>
            <a:r>
              <a:rPr lang="en-US" altLang="zh-CN" dirty="0">
                <a:solidFill>
                  <a:srgbClr val="0000FF"/>
                </a:solidFill>
                <a:latin typeface="NimbusMon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http://106.15.42.91:8000/</a:t>
            </a:r>
            <a:endParaRPr lang="en" altLang="zh-CN" dirty="0">
              <a:solidFill>
                <a:srgbClr val="0000FF"/>
              </a:solidFill>
              <a:latin typeface="NimbusMonL"/>
            </a:endParaRPr>
          </a:p>
        </p:txBody>
      </p:sp>
    </p:spTree>
    <p:extLst>
      <p:ext uri="{BB962C8B-B14F-4D97-AF65-F5344CB8AC3E}">
        <p14:creationId xmlns:p14="http://schemas.microsoft.com/office/powerpoint/2010/main" val="29851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8EB91A-CF8D-004C-8252-9924F443A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- </a:t>
            </a:r>
            <a:fld id="{CE0EBEEA-9F8E-472B-8F35-1A81288C858A}" type="slidenum">
              <a:rPr lang="zh-CN" altLang="en-US" smtClean="0"/>
              <a:pPr/>
              <a:t>3</a:t>
            </a:fld>
            <a:r>
              <a:rPr lang="zh-CN" altLang="en-US"/>
              <a:t> </a:t>
            </a:r>
            <a:r>
              <a:rPr lang="en-US" altLang="zh-CN"/>
              <a:t>-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84A4BE4F-369F-FE48-B1B9-22E5681E88F9}"/>
              </a:ext>
            </a:extLst>
          </p:cNvPr>
          <p:cNvSpPr txBox="1">
            <a:spLocks/>
          </p:cNvSpPr>
          <p:nvPr/>
        </p:nvSpPr>
        <p:spPr>
          <a:xfrm>
            <a:off x="1651651" y="678457"/>
            <a:ext cx="10492303" cy="52949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" altLang="zh-CN" dirty="0"/>
              <a:t>Since January 2020, the whole world has been facing an unprecedented pandemic crisis brought by COVID-19.</a:t>
            </a:r>
          </a:p>
          <a:p>
            <a:pPr lvl="1">
              <a:buFont typeface="Wingdings" pitchFamily="2" charset="2"/>
              <a:buChar char="Ø"/>
            </a:pPr>
            <a:r>
              <a:rPr lang="en" altLang="zh-CN" dirty="0"/>
              <a:t>Many patients suffer from life-threatening systemic problems and need to be carefully monitored in </a:t>
            </a:r>
            <a:r>
              <a:rPr lang="en" altLang="zh-CN" b="1" i="1" dirty="0">
                <a:solidFill>
                  <a:srgbClr val="FF0000"/>
                </a:solidFill>
              </a:rPr>
              <a:t>ICU</a:t>
            </a:r>
            <a:r>
              <a:rPr lang="en" altLang="zh-CN" dirty="0"/>
              <a:t>.</a:t>
            </a:r>
            <a:endParaRPr kumimoji="1" lang="en" altLang="zh-CN" dirty="0"/>
          </a:p>
          <a:p>
            <a:r>
              <a:rPr lang="en" altLang="zh-CN" dirty="0"/>
              <a:t>The exponential growth of patients has brought massive pressure on the health systems tragically.</a:t>
            </a:r>
            <a:endParaRPr kumimoji="1" lang="en-US" altLang="zh-CN" dirty="0"/>
          </a:p>
          <a:p>
            <a:pPr lvl="1">
              <a:buFont typeface="Wingdings" pitchFamily="2" charset="2"/>
              <a:buChar char="Ø"/>
            </a:pPr>
            <a:r>
              <a:rPr kumimoji="1" lang="en" altLang="zh-CN" i="1" dirty="0"/>
              <a:t>A critically-ill COVID patient is </a:t>
            </a:r>
            <a:r>
              <a:rPr kumimoji="1" lang="en" altLang="zh-CN" b="1" i="1" dirty="0">
                <a:solidFill>
                  <a:srgbClr val="FF0000"/>
                </a:solidFill>
              </a:rPr>
              <a:t>nearly</a:t>
            </a:r>
            <a:r>
              <a:rPr kumimoji="1" lang="en" altLang="zh-CN" i="1" dirty="0"/>
              <a:t> </a:t>
            </a:r>
            <a:r>
              <a:rPr kumimoji="1" lang="en" altLang="zh-CN" b="1" i="1" dirty="0">
                <a:solidFill>
                  <a:srgbClr val="FF0000"/>
                </a:solidFill>
              </a:rPr>
              <a:t>twice as likely to die </a:t>
            </a:r>
            <a:r>
              <a:rPr kumimoji="1" lang="en" altLang="zh-CN" i="1" dirty="0"/>
              <a:t>when the intensive care unit (ICU) is operating at more than 75% capacity, research suggests.</a:t>
            </a:r>
            <a:endParaRPr kumimoji="1" lang="zh-CN" altLang="en-US" i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31EB98B-D830-804D-95E1-226A9B4A20AF}"/>
              </a:ext>
            </a:extLst>
          </p:cNvPr>
          <p:cNvSpPr/>
          <p:nvPr/>
        </p:nvSpPr>
        <p:spPr>
          <a:xfrm>
            <a:off x="2164386" y="256718"/>
            <a:ext cx="103801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" altLang="zh-CN" sz="2400" b="1" dirty="0">
                <a:solidFill>
                  <a:srgbClr val="9B0000"/>
                </a:solidFill>
                <a:latin typeface="+mj-lt"/>
                <a:ea typeface="方正清刻本悦宋简体" panose="02000000000000000000" pitchFamily="2" charset="-122"/>
                <a:cs typeface="+mj-cs"/>
              </a:rPr>
              <a:t>The COVID-19 epidemic overwhelms health service systems</a:t>
            </a:r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A8347C77-6E43-C343-9E72-F0107E7EB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56224" y="4367225"/>
            <a:ext cx="1098242" cy="1098242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A9EB4C0A-A587-7D48-AC10-22C2140891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6803" y="4478674"/>
            <a:ext cx="875345" cy="875345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DEF38E2A-5CF1-B04B-BF50-2B111ADB4F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76026" y="4916347"/>
            <a:ext cx="1193321" cy="1193321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5EF2A9F6-7285-2446-9393-AE2128CCF7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6802" y="5712488"/>
            <a:ext cx="875345" cy="875345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B91B9353-CF9F-3341-A4C5-5A83A793C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1313" y="5560547"/>
            <a:ext cx="1098242" cy="1098242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882B53E4-E62F-A64B-BE08-6929188851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6703" y="4367226"/>
            <a:ext cx="1098242" cy="1098242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47A1BB39-6755-CF44-A9E7-9A2A771AE6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1792" y="5560548"/>
            <a:ext cx="1098242" cy="1098242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0E54B2D0-E5B6-924A-B44F-EAA02295C4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37182" y="4367227"/>
            <a:ext cx="1098242" cy="1098242"/>
          </a:xfrm>
          <a:prstGeom prst="rect">
            <a:avLst/>
          </a:prstGeom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29B7C462-DEF1-3C49-9129-C18BEF63A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62271" y="5560549"/>
            <a:ext cx="1098242" cy="1098242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59505F7E-3684-8B4C-9CA6-83EDBD3AA1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4270" y="4367226"/>
            <a:ext cx="1098242" cy="1098242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932E4052-12E3-E34E-BBF5-B5D6A777C7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9359" y="5560548"/>
            <a:ext cx="1098242" cy="109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4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179A794-0691-6BB6-186C-86A80C298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/>
          <a:p>
            <a:r>
              <a:rPr lang="en-US" altLang="zh-CN"/>
              <a:t>- </a:t>
            </a:r>
            <a:fld id="{CE0EBEEA-9F8E-472B-8F35-1A81288C858A}" type="slidenum">
              <a:rPr lang="zh-CN" altLang="en-US" smtClean="0"/>
              <a:pPr/>
              <a:t>4</a:t>
            </a:fld>
            <a:r>
              <a:rPr lang="zh-CN" altLang="en-US"/>
              <a:t> </a:t>
            </a:r>
            <a:r>
              <a:rPr lang="en-US" altLang="zh-CN"/>
              <a:t>-</a:t>
            </a:r>
            <a:endParaRPr lang="zh-CN" altLang="en-US" dirty="0"/>
          </a:p>
        </p:txBody>
      </p:sp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7A266160-7698-F1F7-9E63-EB507878541C}"/>
              </a:ext>
            </a:extLst>
          </p:cNvPr>
          <p:cNvSpPr txBox="1">
            <a:spLocks/>
          </p:cNvSpPr>
          <p:nvPr/>
        </p:nvSpPr>
        <p:spPr>
          <a:xfrm>
            <a:off x="1751974" y="4049999"/>
            <a:ext cx="10404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400" b="1" kern="1200">
                <a:solidFill>
                  <a:srgbClr val="9B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- </a:t>
            </a:r>
            <a:fld id="{CE0EBEEA-9F8E-472B-8F35-1A81288C858A}" type="slidenum">
              <a:rPr lang="zh-CN" altLang="en-US" smtClean="0"/>
              <a:pPr/>
              <a:t>4</a:t>
            </a:fld>
            <a:r>
              <a:rPr lang="zh-CN" altLang="en-US"/>
              <a:t> </a:t>
            </a:r>
            <a:r>
              <a:rPr lang="en-US" altLang="zh-CN"/>
              <a:t>-</a:t>
            </a:r>
            <a:endParaRPr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A04A80A1-5887-155D-B1B4-3A46595CAE52}"/>
              </a:ext>
            </a:extLst>
          </p:cNvPr>
          <p:cNvSpPr txBox="1">
            <a:spLocks/>
          </p:cNvSpPr>
          <p:nvPr/>
        </p:nvSpPr>
        <p:spPr>
          <a:xfrm>
            <a:off x="1643159" y="694848"/>
            <a:ext cx="10727991" cy="16836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" altLang="zh-CN" dirty="0"/>
              <a:t>It is crucially essential to perform prognosis for the inpatient</a:t>
            </a:r>
          </a:p>
          <a:p>
            <a:pPr lvl="1"/>
            <a:r>
              <a:rPr kumimoji="1" lang="en" altLang="zh-CN" dirty="0"/>
              <a:t>Input: Vital signs, Laboratory tests, </a:t>
            </a:r>
            <a:r>
              <a:rPr kumimoji="1" lang="en-US" altLang="zh-CN" dirty="0"/>
              <a:t>Demographics</a:t>
            </a:r>
            <a:r>
              <a:rPr kumimoji="1" lang="en" altLang="zh-CN" dirty="0"/>
              <a:t>, etc</a:t>
            </a:r>
          </a:p>
          <a:p>
            <a:pPr lvl="1"/>
            <a:r>
              <a:rPr kumimoji="1" lang="en-US" altLang="zh-CN" dirty="0"/>
              <a:t>Output: Mortality risk, Length of stay, </a:t>
            </a:r>
            <a:r>
              <a:rPr kumimoji="1" lang="en-US" altLang="zh-CN" dirty="0" err="1"/>
              <a:t>etc</a:t>
            </a:r>
            <a:endParaRPr kumimoji="1"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77BE1F4-1121-4BCD-46E1-142E0742E2E0}"/>
              </a:ext>
            </a:extLst>
          </p:cNvPr>
          <p:cNvSpPr/>
          <p:nvPr/>
        </p:nvSpPr>
        <p:spPr>
          <a:xfrm>
            <a:off x="2163359" y="240401"/>
            <a:ext cx="795121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solidFill>
                  <a:srgbClr val="9B0000"/>
                </a:solidFill>
                <a:latin typeface="+mj-lt"/>
                <a:ea typeface="方正清刻本悦宋简体" panose="02000000000000000000" pitchFamily="2" charset="-122"/>
                <a:cs typeface="+mj-cs"/>
              </a:rPr>
              <a:t>Performing prognosis for critically ill patients</a:t>
            </a:r>
          </a:p>
          <a:p>
            <a:endParaRPr kumimoji="1" lang="en" altLang="zh-CN" sz="2800" b="1" dirty="0">
              <a:solidFill>
                <a:srgbClr val="9B0000"/>
              </a:solidFill>
              <a:ea typeface="方正清刻本悦宋简体" panose="02000000000000000000" pitchFamily="2" charset="-122"/>
            </a:endParaRPr>
          </a:p>
        </p:txBody>
      </p:sp>
      <p:pic>
        <p:nvPicPr>
          <p:cNvPr id="9" name="emr-test" descr="emr-test">
            <a:hlinkClick r:id="" action="ppaction://media"/>
            <a:extLst>
              <a:ext uri="{FF2B5EF4-FFF2-40B4-BE49-F238E27FC236}">
                <a16:creationId xmlns:a16="http://schemas.microsoft.com/office/drawing/2014/main" id="{AF95E353-F36C-1C7C-7A87-2A3E501596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9125" y="1648955"/>
            <a:ext cx="4454486" cy="250565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A1785AFB-DACF-3027-8D36-03EFD7DFF5FD}"/>
              </a:ext>
            </a:extLst>
          </p:cNvPr>
          <p:cNvGrpSpPr/>
          <p:nvPr/>
        </p:nvGrpSpPr>
        <p:grpSpPr>
          <a:xfrm>
            <a:off x="2682280" y="4663413"/>
            <a:ext cx="2901156" cy="1525384"/>
            <a:chOff x="6627069" y="5188365"/>
            <a:chExt cx="3246547" cy="166963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85AAE6C-2CC9-BD8C-5155-AFF74F77A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02" r="51231" b="20913"/>
            <a:stretch/>
          </p:blipFill>
          <p:spPr>
            <a:xfrm>
              <a:off x="6627069" y="5188365"/>
              <a:ext cx="3246547" cy="147987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62EE70B-E42B-D50E-1247-CD528E76B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02" t="88443" r="51231" b="1416"/>
            <a:stretch/>
          </p:blipFill>
          <p:spPr>
            <a:xfrm>
              <a:off x="6627069" y="6668242"/>
              <a:ext cx="3246547" cy="18975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0321030E-490E-FC5B-186D-8942998BD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094" y="2572512"/>
            <a:ext cx="1324162" cy="16836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1724AD-9BD4-AB7E-7F95-9153B30E77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4424" y="2572512"/>
            <a:ext cx="1324162" cy="168363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D02321A-4AD1-AB26-8CA0-696B9473F5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1754" y="2572512"/>
            <a:ext cx="1324162" cy="168363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7E247A1-6ADA-D294-1C05-CB9417ABEA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9084" y="2559486"/>
            <a:ext cx="1324162" cy="1683630"/>
          </a:xfrm>
          <a:prstGeom prst="rect">
            <a:avLst/>
          </a:prstGeom>
        </p:spPr>
      </p:pic>
      <p:sp>
        <p:nvSpPr>
          <p:cNvPr id="17" name="框架 16">
            <a:extLst>
              <a:ext uri="{FF2B5EF4-FFF2-40B4-BE49-F238E27FC236}">
                <a16:creationId xmlns:a16="http://schemas.microsoft.com/office/drawing/2014/main" id="{A5457B82-CBAA-0F5E-8D79-C1F83A063FAD}"/>
              </a:ext>
            </a:extLst>
          </p:cNvPr>
          <p:cNvSpPr/>
          <p:nvPr/>
        </p:nvSpPr>
        <p:spPr>
          <a:xfrm>
            <a:off x="2007301" y="3429000"/>
            <a:ext cx="5498656" cy="582429"/>
          </a:xfrm>
          <a:prstGeom prst="fram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71F21DC-202E-521C-78AA-FBB71FDEF45E}"/>
              </a:ext>
            </a:extLst>
          </p:cNvPr>
          <p:cNvSpPr txBox="1"/>
          <p:nvPr/>
        </p:nvSpPr>
        <p:spPr>
          <a:xfrm>
            <a:off x="2075034" y="2049292"/>
            <a:ext cx="918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i="1" dirty="0"/>
              <a:t>Feb. 01, 2020</a:t>
            </a:r>
            <a:endParaRPr kumimoji="1" lang="zh-CN" altLang="en-US" sz="1400" i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01209B0-1C7C-E87E-5840-73F52D3B402B}"/>
              </a:ext>
            </a:extLst>
          </p:cNvPr>
          <p:cNvSpPr txBox="1"/>
          <p:nvPr/>
        </p:nvSpPr>
        <p:spPr>
          <a:xfrm>
            <a:off x="3545553" y="2049292"/>
            <a:ext cx="918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i="1" dirty="0"/>
              <a:t>Feb. 02, 2020</a:t>
            </a:r>
            <a:endParaRPr kumimoji="1" lang="zh-CN" altLang="en-US" sz="1400" i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1BE2A33-3F97-A276-2737-54682187483F}"/>
              </a:ext>
            </a:extLst>
          </p:cNvPr>
          <p:cNvSpPr txBox="1"/>
          <p:nvPr/>
        </p:nvSpPr>
        <p:spPr>
          <a:xfrm>
            <a:off x="5016072" y="2049292"/>
            <a:ext cx="918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i="1" dirty="0"/>
              <a:t>Feb. 04, 2020</a:t>
            </a:r>
            <a:endParaRPr kumimoji="1" lang="zh-CN" altLang="en-US" sz="1400" i="1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72102FA-AAAD-D9C0-6FA3-95AC914E1843}"/>
              </a:ext>
            </a:extLst>
          </p:cNvPr>
          <p:cNvSpPr txBox="1"/>
          <p:nvPr/>
        </p:nvSpPr>
        <p:spPr>
          <a:xfrm>
            <a:off x="6486591" y="2049292"/>
            <a:ext cx="918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i="1" dirty="0"/>
              <a:t>Feb. 06, 2020</a:t>
            </a:r>
            <a:endParaRPr kumimoji="1" lang="zh-CN" altLang="en-US" sz="1400" i="1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2429280-C7C9-4AAC-E8F9-8F6D2D47A9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307" y="4491754"/>
            <a:ext cx="3974158" cy="1889933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80F08F29-B817-D140-98CD-A0D0C74747D0}"/>
              </a:ext>
            </a:extLst>
          </p:cNvPr>
          <p:cNvSpPr txBox="1"/>
          <p:nvPr/>
        </p:nvSpPr>
        <p:spPr>
          <a:xfrm>
            <a:off x="6741660" y="6432933"/>
            <a:ext cx="530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Multivariate time-series electronic medical records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82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EDF4647D-B1B0-05C9-934B-98180D1B2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591" y="5974339"/>
            <a:ext cx="1041400" cy="229993"/>
          </a:xfrm>
        </p:spPr>
        <p:txBody>
          <a:bodyPr/>
          <a:lstStyle/>
          <a:p>
            <a:r>
              <a:rPr lang="en-US" altLang="zh-CN"/>
              <a:t>- </a:t>
            </a:r>
            <a:fld id="{CE0EBEEA-9F8E-472B-8F35-1A81288C858A}" type="slidenum">
              <a:rPr lang="zh-CN" altLang="en-US" smtClean="0"/>
              <a:pPr/>
              <a:t>5</a:t>
            </a:fld>
            <a:r>
              <a:rPr lang="zh-CN" altLang="en-US"/>
              <a:t> </a:t>
            </a:r>
            <a:r>
              <a:rPr lang="en-US" altLang="zh-CN"/>
              <a:t>-</a:t>
            </a:r>
            <a:endParaRPr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90F353C8-150E-3FF6-572D-4FBA54AECA20}"/>
              </a:ext>
            </a:extLst>
          </p:cNvPr>
          <p:cNvSpPr txBox="1">
            <a:spLocks/>
          </p:cNvSpPr>
          <p:nvPr/>
        </p:nvSpPr>
        <p:spPr>
          <a:xfrm>
            <a:off x="1921109" y="1196558"/>
            <a:ext cx="9953391" cy="52949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E74DE21-5766-958E-6644-9C6EA7E31274}"/>
              </a:ext>
            </a:extLst>
          </p:cNvPr>
          <p:cNvSpPr/>
          <p:nvPr/>
        </p:nvSpPr>
        <p:spPr>
          <a:xfrm>
            <a:off x="2208286" y="254664"/>
            <a:ext cx="5552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9B0000"/>
                </a:solidFill>
                <a:latin typeface="+mj-lt"/>
                <a:ea typeface="方正清刻本悦宋简体" panose="02000000000000000000" pitchFamily="2" charset="-122"/>
                <a:cs typeface="+mj-cs"/>
              </a:rPr>
              <a:t>Challenges</a:t>
            </a:r>
            <a:endParaRPr kumimoji="1" lang="en" altLang="zh-CN" sz="2800" b="1" dirty="0">
              <a:solidFill>
                <a:srgbClr val="9B0000"/>
              </a:solidFill>
              <a:latin typeface="+mj-lt"/>
              <a:ea typeface="方正清刻本悦宋简体" panose="02000000000000000000" pitchFamily="2" charset="-122"/>
              <a:cs typeface="+mj-cs"/>
            </a:endParaRPr>
          </a:p>
        </p:txBody>
      </p:sp>
      <p:pic>
        <p:nvPicPr>
          <p:cNvPr id="9" name="Graphic 4">
            <a:extLst>
              <a:ext uri="{FF2B5EF4-FFF2-40B4-BE49-F238E27FC236}">
                <a16:creationId xmlns:a16="http://schemas.microsoft.com/office/drawing/2014/main" id="{7706A2BC-4675-8112-1A13-DA765226E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1949" y="5117292"/>
            <a:ext cx="569301" cy="569301"/>
          </a:xfrm>
          <a:prstGeom prst="rect">
            <a:avLst/>
          </a:prstGeom>
        </p:spPr>
      </p:pic>
      <p:pic>
        <p:nvPicPr>
          <p:cNvPr id="10" name="Graphic 6">
            <a:extLst>
              <a:ext uri="{FF2B5EF4-FFF2-40B4-BE49-F238E27FC236}">
                <a16:creationId xmlns:a16="http://schemas.microsoft.com/office/drawing/2014/main" id="{52DFFC0A-588D-7B71-9BE3-661901C79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3585" y="4453006"/>
            <a:ext cx="569302" cy="569302"/>
          </a:xfrm>
          <a:prstGeom prst="rect">
            <a:avLst/>
          </a:prstGeom>
        </p:spPr>
      </p:pic>
      <p:pic>
        <p:nvPicPr>
          <p:cNvPr id="11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F5EF81B-DBA6-74DB-DAE6-9365F9C429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2331" y="4970094"/>
            <a:ext cx="835346" cy="835346"/>
          </a:xfrm>
          <a:prstGeom prst="rect">
            <a:avLst/>
          </a:prstGeom>
        </p:spPr>
      </p:pic>
      <p:pic>
        <p:nvPicPr>
          <p:cNvPr id="12" name="Graphic 10">
            <a:extLst>
              <a:ext uri="{FF2B5EF4-FFF2-40B4-BE49-F238E27FC236}">
                <a16:creationId xmlns:a16="http://schemas.microsoft.com/office/drawing/2014/main" id="{4623C22A-F961-3E94-D158-3F0512608C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23584" y="5773757"/>
            <a:ext cx="569303" cy="56930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6EDC844-64C2-3546-0DB6-78ADA1B38C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77605" y="4555854"/>
            <a:ext cx="569302" cy="569302"/>
          </a:xfrm>
          <a:prstGeom prst="rect">
            <a:avLst/>
          </a:prstGeom>
        </p:spPr>
      </p:pic>
      <p:pic>
        <p:nvPicPr>
          <p:cNvPr id="14" name="Graphic 14">
            <a:extLst>
              <a:ext uri="{FF2B5EF4-FFF2-40B4-BE49-F238E27FC236}">
                <a16:creationId xmlns:a16="http://schemas.microsoft.com/office/drawing/2014/main" id="{6C075CB1-E028-F8F8-3AEC-D20CF9FD21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53340" y="4777528"/>
            <a:ext cx="569303" cy="569303"/>
          </a:xfrm>
          <a:prstGeom prst="rect">
            <a:avLst/>
          </a:prstGeom>
        </p:spPr>
      </p:pic>
      <p:pic>
        <p:nvPicPr>
          <p:cNvPr id="15" name="Graphic 16">
            <a:extLst>
              <a:ext uri="{FF2B5EF4-FFF2-40B4-BE49-F238E27FC236}">
                <a16:creationId xmlns:a16="http://schemas.microsoft.com/office/drawing/2014/main" id="{80D3664E-C4CA-0911-0ED9-F10D56E538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119845" y="5489105"/>
            <a:ext cx="569303" cy="569303"/>
          </a:xfrm>
          <a:prstGeom prst="rect">
            <a:avLst/>
          </a:prstGeom>
        </p:spPr>
      </p:pic>
      <p:pic>
        <p:nvPicPr>
          <p:cNvPr id="16" name="Graphic 17">
            <a:extLst>
              <a:ext uri="{FF2B5EF4-FFF2-40B4-BE49-F238E27FC236}">
                <a16:creationId xmlns:a16="http://schemas.microsoft.com/office/drawing/2014/main" id="{E684AA7E-9B31-59BC-156D-0AEDEF19F4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21033" y="5236138"/>
            <a:ext cx="345729" cy="345729"/>
          </a:xfrm>
          <a:prstGeom prst="rect">
            <a:avLst/>
          </a:prstGeom>
        </p:spPr>
      </p:pic>
      <p:pic>
        <p:nvPicPr>
          <p:cNvPr id="17" name="Graphic 18">
            <a:extLst>
              <a:ext uri="{FF2B5EF4-FFF2-40B4-BE49-F238E27FC236}">
                <a16:creationId xmlns:a16="http://schemas.microsoft.com/office/drawing/2014/main" id="{B5AA5ED1-170D-77BE-EDAA-6BDF9D60D0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172806">
            <a:off x="9974679" y="5545428"/>
            <a:ext cx="345729" cy="345729"/>
          </a:xfrm>
          <a:prstGeom prst="rect">
            <a:avLst/>
          </a:prstGeom>
        </p:spPr>
      </p:pic>
      <p:pic>
        <p:nvPicPr>
          <p:cNvPr id="18" name="Graphic 19">
            <a:extLst>
              <a:ext uri="{FF2B5EF4-FFF2-40B4-BE49-F238E27FC236}">
                <a16:creationId xmlns:a16="http://schemas.microsoft.com/office/drawing/2014/main" id="{EB2F42A8-602C-5592-F244-BBAF415D17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0262460">
            <a:off x="9933998" y="4997654"/>
            <a:ext cx="345729" cy="345729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D3E058AA-137B-D92F-FAAD-BF59C08F18E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822131" y="4933563"/>
            <a:ext cx="920804" cy="920804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80D92D92-D689-DC60-0755-1BECF762F27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453347" y="4844968"/>
            <a:ext cx="489628" cy="489628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75418E0F-5F43-9374-58FF-9C3F9FAF62E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481840" y="5476694"/>
            <a:ext cx="484193" cy="484193"/>
          </a:xfrm>
          <a:prstGeom prst="rect">
            <a:avLst/>
          </a:pr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43A8BE13-59E8-0C6C-A15A-46FD8EB2D8C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997882" y="4375698"/>
            <a:ext cx="569302" cy="569302"/>
          </a:xfrm>
          <a:prstGeom prst="rect">
            <a:avLst/>
          </a:prstGeom>
        </p:spPr>
      </p:pic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0AAE33F2-C525-EC59-2489-952A13B6EC5C}"/>
              </a:ext>
            </a:extLst>
          </p:cNvPr>
          <p:cNvSpPr txBox="1">
            <a:spLocks/>
          </p:cNvSpPr>
          <p:nvPr/>
        </p:nvSpPr>
        <p:spPr>
          <a:xfrm>
            <a:off x="1735757" y="935273"/>
            <a:ext cx="9953391" cy="36438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How to adapt traditional prediction tasks for COVID-19 patients in intensive care units</a:t>
            </a:r>
            <a:r>
              <a:rPr kumimoji="1" lang="en" altLang="zh-CN" b="1" dirty="0"/>
              <a:t>?</a:t>
            </a:r>
          </a:p>
          <a:p>
            <a:pPr lvl="1"/>
            <a:r>
              <a:rPr kumimoji="1" lang="en-US" altLang="zh-CN" dirty="0"/>
              <a:t>Early mortality prediction &amp; Outcome specific length-of-stay prediction</a:t>
            </a:r>
          </a:p>
          <a:p>
            <a:pPr lvl="1"/>
            <a:r>
              <a:rPr kumimoji="1" lang="en-US" altLang="zh-CN" dirty="0"/>
              <a:t>Predict patients’ status at each timestep</a:t>
            </a:r>
            <a:endParaRPr kumimoji="1" lang="en" altLang="zh-CN" dirty="0"/>
          </a:p>
          <a:p>
            <a:r>
              <a:rPr lang="en-US" b="1" dirty="0"/>
              <a:t>How to choose the best model among various options of predictive models?</a:t>
            </a:r>
          </a:p>
          <a:p>
            <a:pPr lvl="1"/>
            <a:r>
              <a:rPr kumimoji="1" lang="en-US" altLang="zh-CN" dirty="0"/>
              <a:t>Fair comparison for existing ML/DL state-of-the-art models</a:t>
            </a:r>
          </a:p>
          <a:p>
            <a:pPr lvl="1"/>
            <a:r>
              <a:rPr kumimoji="1" lang="en-US" altLang="zh-CN" dirty="0"/>
              <a:t>Benchmark and online prediction platform</a:t>
            </a:r>
            <a:endParaRPr kumimoji="1" lang="en" altLang="zh-CN" dirty="0"/>
          </a:p>
        </p:txBody>
      </p:sp>
    </p:spTree>
    <p:extLst>
      <p:ext uri="{BB962C8B-B14F-4D97-AF65-F5344CB8AC3E}">
        <p14:creationId xmlns:p14="http://schemas.microsoft.com/office/powerpoint/2010/main" val="245345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>
            <a:extLst>
              <a:ext uri="{FF2B5EF4-FFF2-40B4-BE49-F238E27FC236}">
                <a16:creationId xmlns:a16="http://schemas.microsoft.com/office/drawing/2014/main" id="{459529E5-13C9-450B-8182-FDD282656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4946" y="284301"/>
            <a:ext cx="9641663" cy="489600"/>
          </a:xfrm>
        </p:spPr>
        <p:txBody>
          <a:bodyPr/>
          <a:lstStyle/>
          <a:p>
            <a:r>
              <a:rPr kumimoji="1" lang="en-US" altLang="zh-CN" sz="2400" dirty="0">
                <a:latin typeface="+mj-lt"/>
              </a:rPr>
              <a:t>What to predict? 1) Early Mortality Prediction </a:t>
            </a:r>
            <a:endParaRPr kumimoji="1" lang="en-US" sz="2400" dirty="0">
              <a:latin typeface="+mj-lt"/>
            </a:endParaRP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1B2A150D-FC5E-AD2B-7513-B72341319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- </a:t>
            </a:r>
            <a:fld id="{CE0EBEEA-9F8E-472B-8F35-1A81288C858A}" type="slidenum">
              <a:rPr lang="zh-CN" altLang="en-US" smtClean="0"/>
              <a:pPr/>
              <a:t>6</a:t>
            </a:fld>
            <a:r>
              <a:rPr lang="zh-CN" altLang="en-US"/>
              <a:t> </a:t>
            </a:r>
            <a:r>
              <a:rPr lang="en-US" altLang="zh-CN"/>
              <a:t>-</a:t>
            </a:r>
            <a:endParaRPr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6F23D603-9CA3-76A0-2DD4-D69138BF0332}"/>
              </a:ext>
            </a:extLst>
          </p:cNvPr>
          <p:cNvSpPr txBox="1">
            <a:spLocks/>
          </p:cNvSpPr>
          <p:nvPr/>
        </p:nvSpPr>
        <p:spPr>
          <a:xfrm>
            <a:off x="1556104" y="808345"/>
            <a:ext cx="10798113" cy="52949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300" dirty="0"/>
              <a:t>For ICU patients, </a:t>
            </a:r>
            <a:r>
              <a:rPr lang="en-US" sz="2000" dirty="0"/>
              <a:t>for COVID-19 patients in ICU, health statuses may have severely deteriorated and the risks are evident to clinicians at the very last timestep.</a:t>
            </a:r>
            <a:endParaRPr kumimoji="1" lang="en-US" altLang="zh-CN" sz="2300" dirty="0"/>
          </a:p>
          <a:p>
            <a:pPr lvl="1"/>
            <a:r>
              <a:rPr lang="en-US" sz="1800" dirty="0"/>
              <a:t>It may be too late to conduct live-saving treatments or procedures with the last-timestep alarm </a:t>
            </a:r>
          </a:p>
        </p:txBody>
      </p:sp>
      <p:pic>
        <p:nvPicPr>
          <p:cNvPr id="39" name="图形 29">
            <a:extLst>
              <a:ext uri="{FF2B5EF4-FFF2-40B4-BE49-F238E27FC236}">
                <a16:creationId xmlns:a16="http://schemas.microsoft.com/office/drawing/2014/main" id="{EEB67486-E39B-42F9-B959-99BE695BED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13974" y="3980106"/>
            <a:ext cx="578926" cy="578926"/>
          </a:xfrm>
          <a:prstGeom prst="rect">
            <a:avLst/>
          </a:prstGeom>
        </p:spPr>
      </p:pic>
      <p:pic>
        <p:nvPicPr>
          <p:cNvPr id="41" name="图形 30">
            <a:extLst>
              <a:ext uri="{FF2B5EF4-FFF2-40B4-BE49-F238E27FC236}">
                <a16:creationId xmlns:a16="http://schemas.microsoft.com/office/drawing/2014/main" id="{6F7E0AF0-DAB0-47BC-A5A5-C08B5CE1D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28457" y="3844674"/>
            <a:ext cx="714358" cy="714358"/>
          </a:xfrm>
          <a:prstGeom prst="rect">
            <a:avLst/>
          </a:prstGeom>
        </p:spPr>
      </p:pic>
      <p:pic>
        <p:nvPicPr>
          <p:cNvPr id="42" name="图形 31">
            <a:extLst>
              <a:ext uri="{FF2B5EF4-FFF2-40B4-BE49-F238E27FC236}">
                <a16:creationId xmlns:a16="http://schemas.microsoft.com/office/drawing/2014/main" id="{907C2C9C-5EFD-4949-8CAA-F2762FF3030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8330"/>
          <a:stretch/>
        </p:blipFill>
        <p:spPr>
          <a:xfrm>
            <a:off x="5508312" y="3403463"/>
            <a:ext cx="431111" cy="699060"/>
          </a:xfrm>
          <a:prstGeom prst="rect">
            <a:avLst/>
          </a:prstGeom>
        </p:spPr>
      </p:pic>
      <p:pic>
        <p:nvPicPr>
          <p:cNvPr id="43" name="图形 32">
            <a:extLst>
              <a:ext uri="{FF2B5EF4-FFF2-40B4-BE49-F238E27FC236}">
                <a16:creationId xmlns:a16="http://schemas.microsoft.com/office/drawing/2014/main" id="{6C05EA81-8B0E-4BC0-88B6-0773062B22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38070" y="3514909"/>
            <a:ext cx="659529" cy="659529"/>
          </a:xfrm>
          <a:prstGeom prst="rect">
            <a:avLst/>
          </a:prstGeom>
        </p:spPr>
      </p:pic>
      <p:pic>
        <p:nvPicPr>
          <p:cNvPr id="44" name="图形 33">
            <a:extLst>
              <a:ext uri="{FF2B5EF4-FFF2-40B4-BE49-F238E27FC236}">
                <a16:creationId xmlns:a16="http://schemas.microsoft.com/office/drawing/2014/main" id="{94766BB5-2D40-43AC-961D-56DA19C3C12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77431" y="2452286"/>
            <a:ext cx="875345" cy="875345"/>
          </a:xfrm>
          <a:prstGeom prst="rect">
            <a:avLst/>
          </a:prstGeom>
        </p:spPr>
      </p:pic>
      <p:pic>
        <p:nvPicPr>
          <p:cNvPr id="45" name="图形 34">
            <a:extLst>
              <a:ext uri="{FF2B5EF4-FFF2-40B4-BE49-F238E27FC236}">
                <a16:creationId xmlns:a16="http://schemas.microsoft.com/office/drawing/2014/main" id="{3542B6E5-4801-4ECE-BF76-62EB2FB66D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099754" y="2498874"/>
            <a:ext cx="782171" cy="782171"/>
          </a:xfrm>
          <a:prstGeom prst="rect">
            <a:avLst/>
          </a:prstGeom>
        </p:spPr>
      </p:pic>
      <p:cxnSp>
        <p:nvCxnSpPr>
          <p:cNvPr id="46" name="直线箭头连接符 35">
            <a:extLst>
              <a:ext uri="{FF2B5EF4-FFF2-40B4-BE49-F238E27FC236}">
                <a16:creationId xmlns:a16="http://schemas.microsoft.com/office/drawing/2014/main" id="{36E30FAE-E4F6-4EA9-9037-CD5B17AC6BC6}"/>
              </a:ext>
            </a:extLst>
          </p:cNvPr>
          <p:cNvCxnSpPr>
            <a:cxnSpLocks/>
            <a:stCxn id="44" idx="2"/>
            <a:endCxn id="43" idx="1"/>
          </p:cNvCxnSpPr>
          <p:nvPr/>
        </p:nvCxnSpPr>
        <p:spPr>
          <a:xfrm>
            <a:off x="6815104" y="3327631"/>
            <a:ext cx="1222966" cy="51704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线箭头连接符 36">
            <a:extLst>
              <a:ext uri="{FF2B5EF4-FFF2-40B4-BE49-F238E27FC236}">
                <a16:creationId xmlns:a16="http://schemas.microsoft.com/office/drawing/2014/main" id="{0CAAEE6D-0806-4FC1-A2C4-26F2FCDA76FD}"/>
              </a:ext>
            </a:extLst>
          </p:cNvPr>
          <p:cNvCxnSpPr>
            <a:cxnSpLocks/>
            <a:stCxn id="44" idx="2"/>
            <a:endCxn id="39" idx="0"/>
          </p:cNvCxnSpPr>
          <p:nvPr/>
        </p:nvCxnSpPr>
        <p:spPr>
          <a:xfrm flipH="1">
            <a:off x="6403437" y="3327631"/>
            <a:ext cx="411667" cy="65247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线箭头连接符 37">
            <a:extLst>
              <a:ext uri="{FF2B5EF4-FFF2-40B4-BE49-F238E27FC236}">
                <a16:creationId xmlns:a16="http://schemas.microsoft.com/office/drawing/2014/main" id="{8420CAE0-FAD7-46D0-BD15-DE08FE28B1A2}"/>
              </a:ext>
            </a:extLst>
          </p:cNvPr>
          <p:cNvCxnSpPr>
            <a:cxnSpLocks/>
            <a:stCxn id="44" idx="2"/>
            <a:endCxn id="42" idx="3"/>
          </p:cNvCxnSpPr>
          <p:nvPr/>
        </p:nvCxnSpPr>
        <p:spPr>
          <a:xfrm flipH="1">
            <a:off x="5939423" y="3327631"/>
            <a:ext cx="875681" cy="42536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线箭头连接符 38">
            <a:extLst>
              <a:ext uri="{FF2B5EF4-FFF2-40B4-BE49-F238E27FC236}">
                <a16:creationId xmlns:a16="http://schemas.microsoft.com/office/drawing/2014/main" id="{4E2B50A6-B64A-4EA1-9CEE-C1BFE3A04C3D}"/>
              </a:ext>
            </a:extLst>
          </p:cNvPr>
          <p:cNvCxnSpPr>
            <a:cxnSpLocks/>
            <a:stCxn id="44" idx="2"/>
            <a:endCxn id="41" idx="0"/>
          </p:cNvCxnSpPr>
          <p:nvPr/>
        </p:nvCxnSpPr>
        <p:spPr>
          <a:xfrm>
            <a:off x="6815104" y="3327631"/>
            <a:ext cx="570532" cy="51704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线箭头连接符 39">
            <a:extLst>
              <a:ext uri="{FF2B5EF4-FFF2-40B4-BE49-F238E27FC236}">
                <a16:creationId xmlns:a16="http://schemas.microsoft.com/office/drawing/2014/main" id="{38D9238E-AF31-47E2-8C0C-54515D2F0A23}"/>
              </a:ext>
            </a:extLst>
          </p:cNvPr>
          <p:cNvCxnSpPr>
            <a:cxnSpLocks/>
            <a:stCxn id="43" idx="2"/>
            <a:endCxn id="55" idx="1"/>
          </p:cNvCxnSpPr>
          <p:nvPr/>
        </p:nvCxnSpPr>
        <p:spPr>
          <a:xfrm>
            <a:off x="8367835" y="4174438"/>
            <a:ext cx="470290" cy="383342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图形 43">
            <a:extLst>
              <a:ext uri="{FF2B5EF4-FFF2-40B4-BE49-F238E27FC236}">
                <a16:creationId xmlns:a16="http://schemas.microsoft.com/office/drawing/2014/main" id="{871C45BD-ABDD-4820-98C3-28D6F3D7A59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408726" y="2656808"/>
            <a:ext cx="441904" cy="441904"/>
          </a:xfrm>
          <a:prstGeom prst="rect">
            <a:avLst/>
          </a:prstGeom>
        </p:spPr>
      </p:pic>
      <p:pic>
        <p:nvPicPr>
          <p:cNvPr id="55" name="图形 44">
            <a:extLst>
              <a:ext uri="{FF2B5EF4-FFF2-40B4-BE49-F238E27FC236}">
                <a16:creationId xmlns:a16="http://schemas.microsoft.com/office/drawing/2014/main" id="{73C60D46-0C49-4F20-A826-41E05EC96D4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838125" y="4312966"/>
            <a:ext cx="489628" cy="4896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47C30-E16B-4326-BDA9-AFCD491D0530}"/>
              </a:ext>
            </a:extLst>
          </p:cNvPr>
          <p:cNvSpPr txBox="1"/>
          <p:nvPr/>
        </p:nvSpPr>
        <p:spPr>
          <a:xfrm>
            <a:off x="3347936" y="5889874"/>
            <a:ext cx="6934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Traditional method: </a:t>
            </a:r>
            <a:r>
              <a:rPr lang="en-US" altLang="zh-CN" dirty="0"/>
              <a:t>Only make predictions at the very last timestep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Our approach: </a:t>
            </a:r>
            <a:r>
              <a:rPr lang="en-US" altLang="zh-CN" dirty="0"/>
              <a:t>predict at every visit</a:t>
            </a:r>
            <a:endParaRPr lang="en-US" dirty="0"/>
          </a:p>
        </p:txBody>
      </p:sp>
      <p:cxnSp>
        <p:nvCxnSpPr>
          <p:cNvPr id="59" name="直线箭头连接符 40">
            <a:extLst>
              <a:ext uri="{FF2B5EF4-FFF2-40B4-BE49-F238E27FC236}">
                <a16:creationId xmlns:a16="http://schemas.microsoft.com/office/drawing/2014/main" id="{53ED38AE-7BED-496D-8B89-3D5B8C93363F}"/>
              </a:ext>
            </a:extLst>
          </p:cNvPr>
          <p:cNvCxnSpPr>
            <a:cxnSpLocks/>
          </p:cNvCxnSpPr>
          <p:nvPr/>
        </p:nvCxnSpPr>
        <p:spPr>
          <a:xfrm flipH="1">
            <a:off x="6018856" y="4565684"/>
            <a:ext cx="348871" cy="507633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线箭头连接符 41">
            <a:extLst>
              <a:ext uri="{FF2B5EF4-FFF2-40B4-BE49-F238E27FC236}">
                <a16:creationId xmlns:a16="http://schemas.microsoft.com/office/drawing/2014/main" id="{463D5874-D93E-4F61-A1E6-4D9918F4D899}"/>
              </a:ext>
            </a:extLst>
          </p:cNvPr>
          <p:cNvCxnSpPr>
            <a:cxnSpLocks/>
          </p:cNvCxnSpPr>
          <p:nvPr/>
        </p:nvCxnSpPr>
        <p:spPr>
          <a:xfrm flipH="1">
            <a:off x="5001691" y="4109175"/>
            <a:ext cx="686467" cy="456825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线箭头连接符 42">
            <a:extLst>
              <a:ext uri="{FF2B5EF4-FFF2-40B4-BE49-F238E27FC236}">
                <a16:creationId xmlns:a16="http://schemas.microsoft.com/office/drawing/2014/main" id="{76461B15-58EA-4BE9-B017-C06BC9EDAA79}"/>
              </a:ext>
            </a:extLst>
          </p:cNvPr>
          <p:cNvCxnSpPr>
            <a:cxnSpLocks/>
            <a:endCxn id="64" idx="0"/>
          </p:cNvCxnSpPr>
          <p:nvPr/>
        </p:nvCxnSpPr>
        <p:spPr>
          <a:xfrm>
            <a:off x="7349926" y="4565684"/>
            <a:ext cx="410338" cy="549225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形 45">
            <a:extLst>
              <a:ext uri="{FF2B5EF4-FFF2-40B4-BE49-F238E27FC236}">
                <a16:creationId xmlns:a16="http://schemas.microsoft.com/office/drawing/2014/main" id="{7D79A554-5156-4E49-9495-2C2704F11AF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517498" y="4531855"/>
            <a:ext cx="484193" cy="484193"/>
          </a:xfrm>
          <a:prstGeom prst="rect">
            <a:avLst/>
          </a:prstGeom>
        </p:spPr>
      </p:pic>
      <p:pic>
        <p:nvPicPr>
          <p:cNvPr id="63" name="图形 46">
            <a:extLst>
              <a:ext uri="{FF2B5EF4-FFF2-40B4-BE49-F238E27FC236}">
                <a16:creationId xmlns:a16="http://schemas.microsoft.com/office/drawing/2014/main" id="{9404CE6D-67A6-4573-9EDC-C41DB7B85C4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629781" y="5091703"/>
            <a:ext cx="484193" cy="484193"/>
          </a:xfrm>
          <a:prstGeom prst="rect">
            <a:avLst/>
          </a:prstGeom>
        </p:spPr>
      </p:pic>
      <p:pic>
        <p:nvPicPr>
          <p:cNvPr id="64" name="图形 47">
            <a:extLst>
              <a:ext uri="{FF2B5EF4-FFF2-40B4-BE49-F238E27FC236}">
                <a16:creationId xmlns:a16="http://schemas.microsoft.com/office/drawing/2014/main" id="{3BCEB1AF-D8D1-4447-88EF-25CE1B9122E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518167" y="5114909"/>
            <a:ext cx="484193" cy="48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>
            <a:extLst>
              <a:ext uri="{FF2B5EF4-FFF2-40B4-BE49-F238E27FC236}">
                <a16:creationId xmlns:a16="http://schemas.microsoft.com/office/drawing/2014/main" id="{459529E5-13C9-450B-8182-FDD282656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4946" y="284301"/>
            <a:ext cx="9641663" cy="489600"/>
          </a:xfrm>
        </p:spPr>
        <p:txBody>
          <a:bodyPr/>
          <a:lstStyle/>
          <a:p>
            <a:r>
              <a:rPr kumimoji="1" lang="en-US" altLang="zh-CN" sz="2400" dirty="0">
                <a:latin typeface="+mj-lt"/>
              </a:rPr>
              <a:t>What to predict? 1) Early Mortality Prediction </a:t>
            </a:r>
            <a:endParaRPr kumimoji="1" lang="en-US" sz="2400" dirty="0">
              <a:latin typeface="+mj-lt"/>
            </a:endParaRP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1B2A150D-FC5E-AD2B-7513-B72341319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- </a:t>
            </a:r>
            <a:fld id="{CE0EBEEA-9F8E-472B-8F35-1A81288C858A}" type="slidenum">
              <a:rPr lang="zh-CN" altLang="en-US" smtClean="0"/>
              <a:pPr/>
              <a:t>7</a:t>
            </a:fld>
            <a:r>
              <a:rPr lang="zh-CN" altLang="en-US"/>
              <a:t> </a:t>
            </a:r>
            <a:r>
              <a:rPr lang="en-US" altLang="zh-CN"/>
              <a:t>-</a:t>
            </a:r>
            <a:endParaRPr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6F23D603-9CA3-76A0-2DD4-D69138BF0332}"/>
              </a:ext>
            </a:extLst>
          </p:cNvPr>
          <p:cNvSpPr txBox="1">
            <a:spLocks/>
          </p:cNvSpPr>
          <p:nvPr/>
        </p:nvSpPr>
        <p:spPr>
          <a:xfrm>
            <a:off x="1556104" y="808345"/>
            <a:ext cx="10798113" cy="52949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300" dirty="0"/>
              <a:t>For ICU patients, </a:t>
            </a:r>
            <a:r>
              <a:rPr lang="en-US" sz="2000" dirty="0"/>
              <a:t>for COVID-19 patients in ICU, health statuses may have severely deteriorated and the risks are evident to clinicians at the very last timestep.</a:t>
            </a:r>
            <a:endParaRPr kumimoji="1" lang="en-US" altLang="zh-CN" sz="2300" dirty="0"/>
          </a:p>
          <a:p>
            <a:pPr lvl="1"/>
            <a:r>
              <a:rPr lang="en-US" sz="1800" dirty="0"/>
              <a:t>It may be too late to conduct live-saving treatments or procedures with the last-timestep alarm </a:t>
            </a:r>
          </a:p>
          <a:p>
            <a:pPr lvl="1"/>
            <a:r>
              <a:rPr lang="en-US" altLang="zh-CN" sz="1800" dirty="0">
                <a:solidFill>
                  <a:srgbClr val="FF0000"/>
                </a:solidFill>
              </a:rPr>
              <a:t>Early Mortality Prediction Task</a:t>
            </a:r>
            <a:r>
              <a:rPr lang="en-US" altLang="zh-CN" sz="1800" dirty="0"/>
              <a:t>: </a:t>
            </a:r>
            <a:r>
              <a:rPr lang="en-US" sz="1800" dirty="0"/>
              <a:t>encourages the model to raise alarms for high-risk patients as early as possible to prevent possible treatment delays</a:t>
            </a:r>
            <a:r>
              <a:rPr lang="en-US" altLang="zh-CN" sz="1800" dirty="0"/>
              <a:t> </a:t>
            </a:r>
            <a:endParaRPr lang="en" altLang="zh-CN" sz="1800" dirty="0"/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id="{C72F0E79-230E-2AAE-62A5-EF113FDD44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13435" y="5523507"/>
            <a:ext cx="840995" cy="840995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90D0F24E-F03B-5BF6-B530-FCD6E16CEF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5818"/>
          <a:stretch/>
        </p:blipFill>
        <p:spPr>
          <a:xfrm>
            <a:off x="9191169" y="5441894"/>
            <a:ext cx="561714" cy="1036725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D2C5839B-6E34-984E-3D94-79809AC87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13435" y="3619075"/>
            <a:ext cx="840995" cy="840995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5E6140F5-3F7D-AABB-741C-1DC291988C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55161" y="5587915"/>
            <a:ext cx="840995" cy="840995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E812585D-509D-41C9-46BB-CA3CE7F260D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91169" y="3619075"/>
            <a:ext cx="840995" cy="840995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CEB88BA0-3DD5-7541-5CA2-6119CEC12B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55161" y="3578268"/>
            <a:ext cx="840995" cy="84099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36DD6DF-7FCC-96AB-F4B1-D7DACE145131}"/>
              </a:ext>
            </a:extLst>
          </p:cNvPr>
          <p:cNvSpPr txBox="1"/>
          <p:nvPr/>
        </p:nvSpPr>
        <p:spPr>
          <a:xfrm>
            <a:off x="10032299" y="3718805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FF0000"/>
                </a:solidFill>
              </a:rPr>
              <a:t>Adverse Outcome</a:t>
            </a:r>
          </a:p>
          <a:p>
            <a:pPr algn="ctr"/>
            <a:r>
              <a:rPr kumimoji="1" lang="en-US" altLang="zh-CN" b="1" dirty="0">
                <a:solidFill>
                  <a:srgbClr val="FF0000"/>
                </a:solidFill>
              </a:rPr>
              <a:t>Mortality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70F2B1B-5ABC-4061-B54D-63D7C4675E5D}"/>
              </a:ext>
            </a:extLst>
          </p:cNvPr>
          <p:cNvSpPr txBox="1"/>
          <p:nvPr/>
        </p:nvSpPr>
        <p:spPr>
          <a:xfrm>
            <a:off x="10461905" y="5676236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00B050"/>
                </a:solidFill>
              </a:rPr>
              <a:t>Survive &amp;</a:t>
            </a:r>
          </a:p>
          <a:p>
            <a:pPr algn="ctr"/>
            <a:r>
              <a:rPr kumimoji="1" lang="en-US" altLang="zh-CN" b="1" dirty="0">
                <a:solidFill>
                  <a:srgbClr val="00B050"/>
                </a:solidFill>
              </a:rPr>
              <a:t>Discharge</a:t>
            </a:r>
            <a:endParaRPr kumimoji="1" lang="zh-CN" altLang="en-US" b="1" dirty="0">
              <a:solidFill>
                <a:srgbClr val="00B05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118C517-FC32-FAC8-C608-D4114BE63E1D}"/>
              </a:ext>
            </a:extLst>
          </p:cNvPr>
          <p:cNvSpPr txBox="1"/>
          <p:nvPr/>
        </p:nvSpPr>
        <p:spPr>
          <a:xfrm>
            <a:off x="2274946" y="2752870"/>
            <a:ext cx="1769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i="1" dirty="0"/>
              <a:t>Feb. 01, 2020</a:t>
            </a:r>
          </a:p>
          <a:p>
            <a:pPr algn="ctr"/>
            <a:r>
              <a:rPr kumimoji="1" lang="en-US" altLang="zh-CN" sz="1400" i="1" dirty="0"/>
              <a:t>Admission to ICU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7814058-60C3-87B5-AE08-E470025426F0}"/>
              </a:ext>
            </a:extLst>
          </p:cNvPr>
          <p:cNvSpPr txBox="1"/>
          <p:nvPr/>
        </p:nvSpPr>
        <p:spPr>
          <a:xfrm>
            <a:off x="4273923" y="2769224"/>
            <a:ext cx="1769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i="1" dirty="0"/>
              <a:t>Feb. 15, 2020</a:t>
            </a:r>
          </a:p>
          <a:p>
            <a:pPr algn="ctr"/>
            <a:endParaRPr kumimoji="1" lang="en-US" altLang="zh-CN" sz="1400" i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A6D7DF1-A600-3002-017E-A0837B818BD3}"/>
              </a:ext>
            </a:extLst>
          </p:cNvPr>
          <p:cNvSpPr txBox="1"/>
          <p:nvPr/>
        </p:nvSpPr>
        <p:spPr>
          <a:xfrm>
            <a:off x="6433792" y="2760987"/>
            <a:ext cx="1769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i="1" dirty="0"/>
              <a:t>Feb. 25, 2020</a:t>
            </a:r>
          </a:p>
          <a:p>
            <a:pPr algn="ctr"/>
            <a:endParaRPr kumimoji="1" lang="en-US" altLang="zh-CN" sz="1400" i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564734F-962E-AFDB-3166-7C7F8657CACC}"/>
              </a:ext>
            </a:extLst>
          </p:cNvPr>
          <p:cNvSpPr txBox="1"/>
          <p:nvPr/>
        </p:nvSpPr>
        <p:spPr>
          <a:xfrm>
            <a:off x="8618375" y="2749752"/>
            <a:ext cx="1769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i="1" dirty="0"/>
              <a:t>Mar. 06, 2020</a:t>
            </a:r>
          </a:p>
          <a:p>
            <a:pPr algn="ctr"/>
            <a:endParaRPr kumimoji="1" lang="en-US" altLang="zh-CN" sz="1400" i="1" dirty="0"/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AB82D5FC-1A9F-2D2F-480F-0C9F6748582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r="37321"/>
          <a:stretch/>
        </p:blipFill>
        <p:spPr>
          <a:xfrm>
            <a:off x="2907568" y="3619075"/>
            <a:ext cx="549031" cy="875935"/>
          </a:xfrm>
          <a:prstGeom prst="rect">
            <a:avLst/>
          </a:pr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D996C2DD-7D37-FDE1-C615-7A9C8ADCB09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r="37321"/>
          <a:stretch/>
        </p:blipFill>
        <p:spPr>
          <a:xfrm>
            <a:off x="2907567" y="5561433"/>
            <a:ext cx="549031" cy="875935"/>
          </a:xfrm>
          <a:prstGeom prst="rect">
            <a:avLst/>
          </a:prstGeom>
        </p:spPr>
      </p:pic>
      <p:pic>
        <p:nvPicPr>
          <p:cNvPr id="23" name="Graphic 17">
            <a:extLst>
              <a:ext uri="{FF2B5EF4-FFF2-40B4-BE49-F238E27FC236}">
                <a16:creationId xmlns:a16="http://schemas.microsoft.com/office/drawing/2014/main" id="{3B403C3B-7D59-3FDF-D88D-40A26712579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928976" y="3829373"/>
            <a:ext cx="453383" cy="453383"/>
          </a:xfrm>
          <a:prstGeom prst="rect">
            <a:avLst/>
          </a:prstGeom>
        </p:spPr>
      </p:pic>
      <p:pic>
        <p:nvPicPr>
          <p:cNvPr id="24" name="Graphic 17">
            <a:extLst>
              <a:ext uri="{FF2B5EF4-FFF2-40B4-BE49-F238E27FC236}">
                <a16:creationId xmlns:a16="http://schemas.microsoft.com/office/drawing/2014/main" id="{025C999E-0B9B-DD76-649B-8BB945F685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911054" y="5750892"/>
            <a:ext cx="453383" cy="453383"/>
          </a:xfrm>
          <a:prstGeom prst="rect">
            <a:avLst/>
          </a:prstGeom>
        </p:spPr>
      </p:pic>
      <p:pic>
        <p:nvPicPr>
          <p:cNvPr id="25" name="Graphic 17">
            <a:extLst>
              <a:ext uri="{FF2B5EF4-FFF2-40B4-BE49-F238E27FC236}">
                <a16:creationId xmlns:a16="http://schemas.microsoft.com/office/drawing/2014/main" id="{9117663E-D4C4-9266-3517-BDF51093F8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008104" y="5733564"/>
            <a:ext cx="453383" cy="453383"/>
          </a:xfrm>
          <a:prstGeom prst="rect">
            <a:avLst/>
          </a:prstGeom>
        </p:spPr>
      </p:pic>
      <p:pic>
        <p:nvPicPr>
          <p:cNvPr id="26" name="Graphic 17">
            <a:extLst>
              <a:ext uri="{FF2B5EF4-FFF2-40B4-BE49-F238E27FC236}">
                <a16:creationId xmlns:a16="http://schemas.microsoft.com/office/drawing/2014/main" id="{07E31B9D-6C9F-B60B-D7B7-BB0697FC99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166034" y="5717312"/>
            <a:ext cx="453383" cy="453383"/>
          </a:xfrm>
          <a:prstGeom prst="rect">
            <a:avLst/>
          </a:prstGeom>
        </p:spPr>
      </p:pic>
      <p:pic>
        <p:nvPicPr>
          <p:cNvPr id="27" name="Graphic 17">
            <a:extLst>
              <a:ext uri="{FF2B5EF4-FFF2-40B4-BE49-F238E27FC236}">
                <a16:creationId xmlns:a16="http://schemas.microsoft.com/office/drawing/2014/main" id="{C8BB56F6-81CE-D6BA-35AB-71CEDC0F14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970102" y="3812880"/>
            <a:ext cx="453383" cy="453383"/>
          </a:xfrm>
          <a:prstGeom prst="rect">
            <a:avLst/>
          </a:prstGeom>
        </p:spPr>
      </p:pic>
      <p:pic>
        <p:nvPicPr>
          <p:cNvPr id="28" name="Graphic 17">
            <a:extLst>
              <a:ext uri="{FF2B5EF4-FFF2-40B4-BE49-F238E27FC236}">
                <a16:creationId xmlns:a16="http://schemas.microsoft.com/office/drawing/2014/main" id="{B2864AD1-7398-EFD4-F09A-14FD89728D0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162880" y="3829372"/>
            <a:ext cx="453383" cy="453383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124C4626-8952-F573-964F-40E558C1F7D2}"/>
              </a:ext>
            </a:extLst>
          </p:cNvPr>
          <p:cNvSpPr/>
          <p:nvPr/>
        </p:nvSpPr>
        <p:spPr>
          <a:xfrm>
            <a:off x="2284678" y="4958434"/>
            <a:ext cx="18709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1" lang="en-US" altLang="zh-CN" sz="1400" i="1" dirty="0">
                <a:solidFill>
                  <a:prstClr val="black"/>
                </a:solidFill>
              </a:rPr>
              <a:t>Admission to ICU</a:t>
            </a:r>
          </a:p>
          <a:p>
            <a:pPr lvl="0" algn="ctr"/>
            <a:r>
              <a:rPr kumimoji="1" lang="en-US" altLang="zh-CN" sz="1400" b="1" i="1" dirty="0">
                <a:solidFill>
                  <a:srgbClr val="00B050"/>
                </a:solidFill>
              </a:rPr>
              <a:t>Label: Survive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4CEE7C0-D5D9-BCB8-4C80-326369E66848}"/>
              </a:ext>
            </a:extLst>
          </p:cNvPr>
          <p:cNvSpPr/>
          <p:nvPr/>
        </p:nvSpPr>
        <p:spPr>
          <a:xfrm>
            <a:off x="4465637" y="5134117"/>
            <a:ext cx="1460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400" b="1" i="1" dirty="0">
                <a:solidFill>
                  <a:srgbClr val="00B050"/>
                </a:solidFill>
              </a:rPr>
              <a:t>Label: Survive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7A5FFD7-624A-EB19-36A6-C53B512FE070}"/>
              </a:ext>
            </a:extLst>
          </p:cNvPr>
          <p:cNvSpPr/>
          <p:nvPr/>
        </p:nvSpPr>
        <p:spPr>
          <a:xfrm>
            <a:off x="6461487" y="5128971"/>
            <a:ext cx="1460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400" b="1" i="1" dirty="0">
                <a:solidFill>
                  <a:srgbClr val="00B050"/>
                </a:solidFill>
              </a:rPr>
              <a:t>Label: Survive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35231AC-E269-8B13-DBFE-5DF2DF37C18B}"/>
              </a:ext>
            </a:extLst>
          </p:cNvPr>
          <p:cNvSpPr/>
          <p:nvPr/>
        </p:nvSpPr>
        <p:spPr>
          <a:xfrm>
            <a:off x="8767307" y="5102313"/>
            <a:ext cx="1460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400" b="1" i="1" dirty="0">
                <a:solidFill>
                  <a:srgbClr val="00B050"/>
                </a:solidFill>
              </a:rPr>
              <a:t>Label: Survive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7D80897-307D-7EA9-2109-88D8BC1F2D6A}"/>
              </a:ext>
            </a:extLst>
          </p:cNvPr>
          <p:cNvSpPr/>
          <p:nvPr/>
        </p:nvSpPr>
        <p:spPr>
          <a:xfrm>
            <a:off x="2423436" y="3243772"/>
            <a:ext cx="15055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1400" b="1" i="1" dirty="0">
                <a:solidFill>
                  <a:srgbClr val="FF0000"/>
                </a:solidFill>
              </a:rPr>
              <a:t>Label: Mortality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BCC286F-C42A-962C-C5AA-E95C7F6950D6}"/>
              </a:ext>
            </a:extLst>
          </p:cNvPr>
          <p:cNvSpPr/>
          <p:nvPr/>
        </p:nvSpPr>
        <p:spPr>
          <a:xfrm>
            <a:off x="4443023" y="3242410"/>
            <a:ext cx="15055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1400" b="1" i="1" dirty="0">
                <a:solidFill>
                  <a:srgbClr val="FF0000"/>
                </a:solidFill>
              </a:rPr>
              <a:t>Label: Mortality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23B87BDC-9E56-AE35-3099-04949EEA52AF}"/>
              </a:ext>
            </a:extLst>
          </p:cNvPr>
          <p:cNvSpPr/>
          <p:nvPr/>
        </p:nvSpPr>
        <p:spPr>
          <a:xfrm>
            <a:off x="6628723" y="3242410"/>
            <a:ext cx="15055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1400" b="1" i="1" dirty="0">
                <a:solidFill>
                  <a:srgbClr val="FF0000"/>
                </a:solidFill>
              </a:rPr>
              <a:t>Label: Mortality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F1B148C4-C2B1-A03B-74DE-3FC23B235F0B}"/>
              </a:ext>
            </a:extLst>
          </p:cNvPr>
          <p:cNvSpPr/>
          <p:nvPr/>
        </p:nvSpPr>
        <p:spPr>
          <a:xfrm>
            <a:off x="8814423" y="3242410"/>
            <a:ext cx="15055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1400" b="1" i="1" dirty="0">
                <a:solidFill>
                  <a:srgbClr val="FF0000"/>
                </a:solidFill>
              </a:rPr>
              <a:t>Label: Mortality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CD45F8B-1D9E-3220-B621-16879401FA62}"/>
              </a:ext>
            </a:extLst>
          </p:cNvPr>
          <p:cNvSpPr txBox="1"/>
          <p:nvPr/>
        </p:nvSpPr>
        <p:spPr>
          <a:xfrm>
            <a:off x="1625665" y="3854905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Patient A</a:t>
            </a:r>
            <a:endParaRPr kumimoji="1" lang="zh-CN" altLang="en-US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D6B068E4-FC69-E064-2029-79C698E208B8}"/>
              </a:ext>
            </a:extLst>
          </p:cNvPr>
          <p:cNvSpPr txBox="1"/>
          <p:nvPr/>
        </p:nvSpPr>
        <p:spPr>
          <a:xfrm>
            <a:off x="1620546" y="575933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Patient B</a:t>
            </a:r>
            <a:endParaRPr kumimoji="1" lang="zh-CN" altLang="en-US" dirty="0"/>
          </a:p>
        </p:txBody>
      </p:sp>
      <p:pic>
        <p:nvPicPr>
          <p:cNvPr id="39" name="图形 44">
            <a:extLst>
              <a:ext uri="{FF2B5EF4-FFF2-40B4-BE49-F238E27FC236}">
                <a16:creationId xmlns:a16="http://schemas.microsoft.com/office/drawing/2014/main" id="{36411C58-EA9D-447B-90E5-11C64EFEA12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439281" y="4274620"/>
            <a:ext cx="489628" cy="489628"/>
          </a:xfrm>
          <a:prstGeom prst="rect">
            <a:avLst/>
          </a:prstGeom>
        </p:spPr>
      </p:pic>
      <p:pic>
        <p:nvPicPr>
          <p:cNvPr id="41" name="图形 44">
            <a:extLst>
              <a:ext uri="{FF2B5EF4-FFF2-40B4-BE49-F238E27FC236}">
                <a16:creationId xmlns:a16="http://schemas.microsoft.com/office/drawing/2014/main" id="{E34DE81B-32D2-48A7-9180-77E291E0B7B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431526" y="4256063"/>
            <a:ext cx="489628" cy="489628"/>
          </a:xfrm>
          <a:prstGeom prst="rect">
            <a:avLst/>
          </a:prstGeom>
        </p:spPr>
      </p:pic>
      <p:pic>
        <p:nvPicPr>
          <p:cNvPr id="42" name="图形 44">
            <a:extLst>
              <a:ext uri="{FF2B5EF4-FFF2-40B4-BE49-F238E27FC236}">
                <a16:creationId xmlns:a16="http://schemas.microsoft.com/office/drawing/2014/main" id="{920DE4EE-B950-4C89-9DC7-39C5CFFC1C3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839024" y="4282550"/>
            <a:ext cx="489628" cy="489628"/>
          </a:xfrm>
          <a:prstGeom prst="rect">
            <a:avLst/>
          </a:prstGeom>
        </p:spPr>
      </p:pic>
      <p:pic>
        <p:nvPicPr>
          <p:cNvPr id="43" name="图形 44">
            <a:extLst>
              <a:ext uri="{FF2B5EF4-FFF2-40B4-BE49-F238E27FC236}">
                <a16:creationId xmlns:a16="http://schemas.microsoft.com/office/drawing/2014/main" id="{45E09216-66DC-48A4-A07B-8F3242BA954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831269" y="4263993"/>
            <a:ext cx="489628" cy="489628"/>
          </a:xfrm>
          <a:prstGeom prst="rect">
            <a:avLst/>
          </a:prstGeom>
        </p:spPr>
      </p:pic>
      <p:pic>
        <p:nvPicPr>
          <p:cNvPr id="44" name="图形 46">
            <a:extLst>
              <a:ext uri="{FF2B5EF4-FFF2-40B4-BE49-F238E27FC236}">
                <a16:creationId xmlns:a16="http://schemas.microsoft.com/office/drawing/2014/main" id="{A934D498-9F88-45BF-AE55-0B3F2718B60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539171" y="6204018"/>
            <a:ext cx="484193" cy="484193"/>
          </a:xfrm>
          <a:prstGeom prst="rect">
            <a:avLst/>
          </a:prstGeom>
        </p:spPr>
      </p:pic>
      <p:pic>
        <p:nvPicPr>
          <p:cNvPr id="45" name="图形 44">
            <a:extLst>
              <a:ext uri="{FF2B5EF4-FFF2-40B4-BE49-F238E27FC236}">
                <a16:creationId xmlns:a16="http://schemas.microsoft.com/office/drawing/2014/main" id="{4341DF76-D552-417C-A6D4-C8EFD66B1DF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475093" y="6209468"/>
            <a:ext cx="489628" cy="489628"/>
          </a:xfrm>
          <a:prstGeom prst="rect">
            <a:avLst/>
          </a:prstGeom>
        </p:spPr>
      </p:pic>
      <p:pic>
        <p:nvPicPr>
          <p:cNvPr id="46" name="图形 46">
            <a:extLst>
              <a:ext uri="{FF2B5EF4-FFF2-40B4-BE49-F238E27FC236}">
                <a16:creationId xmlns:a16="http://schemas.microsoft.com/office/drawing/2014/main" id="{BA53141F-A9DE-47A6-8F20-A638AE91F0E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867133" y="6214106"/>
            <a:ext cx="484193" cy="484193"/>
          </a:xfrm>
          <a:prstGeom prst="rect">
            <a:avLst/>
          </a:prstGeom>
        </p:spPr>
      </p:pic>
      <p:pic>
        <p:nvPicPr>
          <p:cNvPr id="47" name="图形 46">
            <a:extLst>
              <a:ext uri="{FF2B5EF4-FFF2-40B4-BE49-F238E27FC236}">
                <a16:creationId xmlns:a16="http://schemas.microsoft.com/office/drawing/2014/main" id="{DE9158AD-9A66-4EF4-9F4B-E1199172C3F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925776" y="6212186"/>
            <a:ext cx="484193" cy="48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4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AA943-9962-47C5-8E0F-4B266521F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2400" dirty="0">
                <a:latin typeface="+mj-lt"/>
              </a:rPr>
              <a:t>What to predict? 2) Outcome-specific length-of-stay prediction</a:t>
            </a:r>
            <a:endParaRPr kumimoji="1" lang="en-US" sz="2400" dirty="0">
              <a:latin typeface="+mj-lt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9C19A7C-0C48-D46A-14E9-212DB1D1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- </a:t>
            </a:r>
            <a:fld id="{CE0EBEEA-9F8E-472B-8F35-1A81288C858A}" type="slidenum">
              <a:rPr lang="zh-CN" altLang="en-US" smtClean="0"/>
              <a:pPr/>
              <a:t>8</a:t>
            </a:fld>
            <a:r>
              <a:rPr lang="zh-CN" altLang="en-US"/>
              <a:t> </a:t>
            </a:r>
            <a:r>
              <a:rPr lang="en-US" altLang="zh-CN"/>
              <a:t>-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EEEFD09-58DD-F3D8-CD7B-DD389E187A18}"/>
              </a:ext>
            </a:extLst>
          </p:cNvPr>
          <p:cNvSpPr txBox="1">
            <a:spLocks/>
          </p:cNvSpPr>
          <p:nvPr/>
        </p:nvSpPr>
        <p:spPr>
          <a:xfrm>
            <a:off x="1496793" y="803783"/>
            <a:ext cx="7250543" cy="1812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思源黑体 Medium" panose="020B060000000000000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FF0000"/>
                </a:solidFill>
              </a:rPr>
              <a:t>O</a:t>
            </a:r>
            <a:r>
              <a:rPr lang="en-US" sz="1600" b="1" dirty="0">
                <a:solidFill>
                  <a:srgbClr val="FF0000"/>
                </a:solidFill>
              </a:rPr>
              <a:t>utcome-specific </a:t>
            </a:r>
            <a:r>
              <a:rPr lang="en-US" altLang="zh-CN" sz="1600" b="1" dirty="0">
                <a:solidFill>
                  <a:srgbClr val="FF0000"/>
                </a:solidFill>
              </a:rPr>
              <a:t>L</a:t>
            </a:r>
            <a:r>
              <a:rPr lang="en-US" sz="1600" b="1" dirty="0">
                <a:solidFill>
                  <a:srgbClr val="FF0000"/>
                </a:solidFill>
              </a:rPr>
              <a:t>ength-of-stay </a:t>
            </a:r>
            <a:r>
              <a:rPr lang="en-US" altLang="zh-CN" sz="1600" b="1" dirty="0">
                <a:solidFill>
                  <a:srgbClr val="FF0000"/>
                </a:solidFill>
              </a:rPr>
              <a:t>P</a:t>
            </a:r>
            <a:r>
              <a:rPr lang="en-US" sz="1600" b="1" dirty="0">
                <a:solidFill>
                  <a:srgbClr val="FF0000"/>
                </a:solidFill>
              </a:rPr>
              <a:t>rediction</a:t>
            </a:r>
            <a:r>
              <a:rPr lang="en-US" sz="1600" dirty="0"/>
              <a:t>: multi-target prediction task</a:t>
            </a:r>
          </a:p>
          <a:p>
            <a:pPr lvl="1"/>
            <a:r>
              <a:rPr kumimoji="1" lang="en-US" altLang="zh-CN" sz="1600" dirty="0"/>
              <a:t>Patients with the same remaining time spent in ICU may have different mortality outcomes.</a:t>
            </a:r>
          </a:p>
          <a:p>
            <a:pPr lvl="1"/>
            <a:r>
              <a:rPr lang="en-US" altLang="zh-CN" sz="1600" dirty="0"/>
              <a:t>I</a:t>
            </a:r>
            <a:r>
              <a:rPr lang="en-US" sz="1600" dirty="0"/>
              <a:t>ncludes a binary </a:t>
            </a:r>
            <a:r>
              <a:rPr lang="en-US" sz="1600" dirty="0">
                <a:solidFill>
                  <a:srgbClr val="FF0000"/>
                </a:solidFill>
              </a:rPr>
              <a:t>outcome classification </a:t>
            </a:r>
            <a:r>
              <a:rPr lang="en-US" sz="1600" dirty="0"/>
              <a:t>task and a </a:t>
            </a:r>
            <a:r>
              <a:rPr lang="en-US" sz="1600" dirty="0">
                <a:solidFill>
                  <a:srgbClr val="FF0000"/>
                </a:solidFill>
              </a:rPr>
              <a:t>length-of-stay regression </a:t>
            </a:r>
            <a:r>
              <a:rPr lang="en-US" sz="1600" dirty="0"/>
              <a:t>task. </a:t>
            </a:r>
            <a:r>
              <a:rPr lang="en-US" altLang="zh-CN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Clinicians can comprehensively evaluate patients’ progression and differentiate the LOS to different outcomes.</a:t>
            </a:r>
            <a:endParaRPr kumimoji="1" lang="en-US" altLang="zh-CN" sz="1600" dirty="0"/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C8DFEDEC-A997-D80B-F70D-EA94799AE3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5631" y="5766363"/>
            <a:ext cx="840995" cy="840995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D3C0231-5EC2-62FA-CCB6-59AAAAC5B9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5818"/>
          <a:stretch/>
        </p:blipFill>
        <p:spPr>
          <a:xfrm>
            <a:off x="9223365" y="5684750"/>
            <a:ext cx="561714" cy="1036725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30753D12-ED8E-8493-88AB-41A0B1A09B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45631" y="3861931"/>
            <a:ext cx="840995" cy="840995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1A5D4656-D016-D3E0-A4A8-06DF9EACFA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87357" y="5830771"/>
            <a:ext cx="840995" cy="840995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DABC6FC-00A5-DEDB-9F55-C3F645A76D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23365" y="3861931"/>
            <a:ext cx="840995" cy="840995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06D22D52-AE01-41AE-CE2B-51EB3C319A2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87357" y="3821124"/>
            <a:ext cx="840995" cy="84099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1653DD6-18A5-7AC8-B4EB-31B2BFC94894}"/>
              </a:ext>
            </a:extLst>
          </p:cNvPr>
          <p:cNvSpPr txBox="1"/>
          <p:nvPr/>
        </p:nvSpPr>
        <p:spPr>
          <a:xfrm>
            <a:off x="1991764" y="2880413"/>
            <a:ext cx="1769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i="1" dirty="0"/>
              <a:t>Feb. 01, 2020</a:t>
            </a:r>
          </a:p>
          <a:p>
            <a:pPr algn="ctr"/>
            <a:r>
              <a:rPr kumimoji="1" lang="en-US" altLang="zh-CN" sz="1400" i="1" dirty="0"/>
              <a:t>Admission to ICU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DB8F956-AC55-E0E0-2106-9BD80703F321}"/>
              </a:ext>
            </a:extLst>
          </p:cNvPr>
          <p:cNvSpPr txBox="1"/>
          <p:nvPr/>
        </p:nvSpPr>
        <p:spPr>
          <a:xfrm>
            <a:off x="4123171" y="2814184"/>
            <a:ext cx="2267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i="1" dirty="0"/>
              <a:t>Feb. 15, 2020</a:t>
            </a:r>
          </a:p>
          <a:p>
            <a:pPr algn="ctr"/>
            <a:endParaRPr kumimoji="1" lang="en-US" altLang="zh-CN" sz="1400" i="1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ECF0B7F-ACE5-02F3-25A2-0562B20E0ABF}"/>
              </a:ext>
            </a:extLst>
          </p:cNvPr>
          <p:cNvSpPr txBox="1"/>
          <p:nvPr/>
        </p:nvSpPr>
        <p:spPr>
          <a:xfrm>
            <a:off x="6340325" y="2791083"/>
            <a:ext cx="205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i="1" dirty="0"/>
              <a:t>Feb. 25, 2020</a:t>
            </a:r>
          </a:p>
          <a:p>
            <a:pPr algn="ctr"/>
            <a:endParaRPr kumimoji="1" lang="en-US" altLang="zh-CN" sz="1400" i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649AAC7-1589-CB63-B721-4614165F884C}"/>
              </a:ext>
            </a:extLst>
          </p:cNvPr>
          <p:cNvSpPr txBox="1"/>
          <p:nvPr/>
        </p:nvSpPr>
        <p:spPr>
          <a:xfrm>
            <a:off x="8550309" y="2791084"/>
            <a:ext cx="1907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i="1" dirty="0"/>
              <a:t>Mar. 06, 2020</a:t>
            </a:r>
          </a:p>
          <a:p>
            <a:pPr algn="ctr"/>
            <a:endParaRPr kumimoji="1" lang="en-US" altLang="zh-CN" sz="1400" i="1" dirty="0"/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DC1647F7-0083-8F20-A1EF-8512ADCFFAE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r="37321"/>
          <a:stretch/>
        </p:blipFill>
        <p:spPr>
          <a:xfrm>
            <a:off x="2939764" y="3861931"/>
            <a:ext cx="549031" cy="875935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A70B17F3-13DD-FE66-56BB-097E40F34A3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r="37321"/>
          <a:stretch/>
        </p:blipFill>
        <p:spPr>
          <a:xfrm>
            <a:off x="2939763" y="5804289"/>
            <a:ext cx="549031" cy="875935"/>
          </a:xfrm>
          <a:prstGeom prst="rect">
            <a:avLst/>
          </a:prstGeom>
        </p:spPr>
      </p:pic>
      <p:pic>
        <p:nvPicPr>
          <p:cNvPr id="22" name="Graphic 17">
            <a:extLst>
              <a:ext uri="{FF2B5EF4-FFF2-40B4-BE49-F238E27FC236}">
                <a16:creationId xmlns:a16="http://schemas.microsoft.com/office/drawing/2014/main" id="{E9166468-AF0C-FF35-CE42-8037E8BB627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961172" y="4072229"/>
            <a:ext cx="453383" cy="453383"/>
          </a:xfrm>
          <a:prstGeom prst="rect">
            <a:avLst/>
          </a:prstGeom>
        </p:spPr>
      </p:pic>
      <p:pic>
        <p:nvPicPr>
          <p:cNvPr id="23" name="Graphic 17">
            <a:extLst>
              <a:ext uri="{FF2B5EF4-FFF2-40B4-BE49-F238E27FC236}">
                <a16:creationId xmlns:a16="http://schemas.microsoft.com/office/drawing/2014/main" id="{E990F46C-EF6B-DFD2-3313-93EA9B058AD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943250" y="5993748"/>
            <a:ext cx="453383" cy="453383"/>
          </a:xfrm>
          <a:prstGeom prst="rect">
            <a:avLst/>
          </a:prstGeom>
        </p:spPr>
      </p:pic>
      <p:pic>
        <p:nvPicPr>
          <p:cNvPr id="24" name="Graphic 17">
            <a:extLst>
              <a:ext uri="{FF2B5EF4-FFF2-40B4-BE49-F238E27FC236}">
                <a16:creationId xmlns:a16="http://schemas.microsoft.com/office/drawing/2014/main" id="{706A5E3A-7EB8-A1E4-91BD-8CF9B6DA37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040300" y="5976420"/>
            <a:ext cx="453383" cy="453383"/>
          </a:xfrm>
          <a:prstGeom prst="rect">
            <a:avLst/>
          </a:prstGeom>
        </p:spPr>
      </p:pic>
      <p:pic>
        <p:nvPicPr>
          <p:cNvPr id="25" name="Graphic 17">
            <a:extLst>
              <a:ext uri="{FF2B5EF4-FFF2-40B4-BE49-F238E27FC236}">
                <a16:creationId xmlns:a16="http://schemas.microsoft.com/office/drawing/2014/main" id="{3F9197DE-BDE6-59DD-E583-66E78341AB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198230" y="5960168"/>
            <a:ext cx="453383" cy="453383"/>
          </a:xfrm>
          <a:prstGeom prst="rect">
            <a:avLst/>
          </a:prstGeom>
        </p:spPr>
      </p:pic>
      <p:pic>
        <p:nvPicPr>
          <p:cNvPr id="26" name="Graphic 17">
            <a:extLst>
              <a:ext uri="{FF2B5EF4-FFF2-40B4-BE49-F238E27FC236}">
                <a16:creationId xmlns:a16="http://schemas.microsoft.com/office/drawing/2014/main" id="{8A1937C7-85E1-D1AE-F1BB-BF78D62E77E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002298" y="4055736"/>
            <a:ext cx="453383" cy="453383"/>
          </a:xfrm>
          <a:prstGeom prst="rect">
            <a:avLst/>
          </a:prstGeom>
        </p:spPr>
      </p:pic>
      <p:pic>
        <p:nvPicPr>
          <p:cNvPr id="27" name="Graphic 17">
            <a:extLst>
              <a:ext uri="{FF2B5EF4-FFF2-40B4-BE49-F238E27FC236}">
                <a16:creationId xmlns:a16="http://schemas.microsoft.com/office/drawing/2014/main" id="{2FE96E6C-3D52-40A6-0D01-3A4BD0BD21A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195076" y="4072228"/>
            <a:ext cx="453383" cy="453383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D16072A2-8E03-360B-6B28-BA54DFAE720D}"/>
              </a:ext>
            </a:extLst>
          </p:cNvPr>
          <p:cNvSpPr/>
          <p:nvPr/>
        </p:nvSpPr>
        <p:spPr>
          <a:xfrm>
            <a:off x="1740512" y="5024374"/>
            <a:ext cx="21301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1" lang="en-US" altLang="zh-CN" sz="1400" i="1" dirty="0">
                <a:solidFill>
                  <a:prstClr val="black"/>
                </a:solidFill>
              </a:rPr>
              <a:t>Admission to ICU</a:t>
            </a:r>
          </a:p>
          <a:p>
            <a:pPr algn="ctr"/>
            <a:r>
              <a:rPr kumimoji="1" lang="en-US" altLang="zh-CN" sz="2800" i="1" dirty="0">
                <a:solidFill>
                  <a:srgbClr val="FF0000"/>
                </a:solidFill>
              </a:rPr>
              <a:t>35 </a:t>
            </a:r>
            <a:r>
              <a:rPr kumimoji="1" lang="en-US" altLang="zh-CN" sz="1400" i="1" dirty="0"/>
              <a:t>days to Discharge</a:t>
            </a:r>
            <a:endParaRPr kumimoji="1" lang="en-US" altLang="zh-CN" sz="1400" i="1" dirty="0">
              <a:solidFill>
                <a:prstClr val="black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55E5F91-DB27-351E-9645-93EC76FB529E}"/>
              </a:ext>
            </a:extLst>
          </p:cNvPr>
          <p:cNvSpPr/>
          <p:nvPr/>
        </p:nvSpPr>
        <p:spPr>
          <a:xfrm>
            <a:off x="4200607" y="5220478"/>
            <a:ext cx="20521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1" lang="en-US" altLang="zh-CN" sz="1400" b="1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20 days to Discharge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1BEA336-DD59-606A-18D7-3046F41FF9AB}"/>
              </a:ext>
            </a:extLst>
          </p:cNvPr>
          <p:cNvSpPr/>
          <p:nvPr/>
        </p:nvSpPr>
        <p:spPr>
          <a:xfrm>
            <a:off x="6361911" y="5220478"/>
            <a:ext cx="20521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1" lang="en-US" altLang="zh-CN" sz="1400" b="1" i="1" dirty="0">
                <a:solidFill>
                  <a:srgbClr val="92D050"/>
                </a:solidFill>
              </a:rPr>
              <a:t>10 days to Discharge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E998DEE-A450-BD43-11C2-3CCF3166D335}"/>
              </a:ext>
            </a:extLst>
          </p:cNvPr>
          <p:cNvSpPr/>
          <p:nvPr/>
        </p:nvSpPr>
        <p:spPr>
          <a:xfrm>
            <a:off x="8550309" y="5186412"/>
            <a:ext cx="19310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1" lang="en-US" altLang="zh-CN" sz="1400" b="1" i="1" dirty="0">
                <a:solidFill>
                  <a:srgbClr val="00B050"/>
                </a:solidFill>
              </a:rPr>
              <a:t>0 days to Discharge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4BD200F-C220-8F2A-F8C0-D8EF4B642009}"/>
              </a:ext>
            </a:extLst>
          </p:cNvPr>
          <p:cNvSpPr/>
          <p:nvPr/>
        </p:nvSpPr>
        <p:spPr>
          <a:xfrm>
            <a:off x="1928965" y="3269772"/>
            <a:ext cx="1938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kumimoji="1" lang="en-US" altLang="zh-CN" sz="2800" i="1" dirty="0">
                <a:solidFill>
                  <a:srgbClr val="FF0000"/>
                </a:solidFill>
              </a:rPr>
              <a:t>35</a:t>
            </a:r>
            <a:r>
              <a:rPr kumimoji="1" lang="en-US" altLang="zh-CN" sz="1400" i="1" dirty="0">
                <a:solidFill>
                  <a:prstClr val="black"/>
                </a:solidFill>
              </a:rPr>
              <a:t> days to Mortality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DFC5523-4C04-9AB3-821F-F87BC460ABE0}"/>
              </a:ext>
            </a:extLst>
          </p:cNvPr>
          <p:cNvSpPr/>
          <p:nvPr/>
        </p:nvSpPr>
        <p:spPr>
          <a:xfrm>
            <a:off x="4338148" y="3245331"/>
            <a:ext cx="18533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kumimoji="1" lang="en-US" altLang="zh-CN" sz="1400" b="1" i="1" dirty="0">
                <a:solidFill>
                  <a:srgbClr val="C00000">
                    <a:lumMod val="20000"/>
                    <a:lumOff val="80000"/>
                  </a:srgbClr>
                </a:solidFill>
              </a:rPr>
              <a:t>20 days to Mortality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5606BF0A-2E40-C402-4A61-66D011E7627C}"/>
              </a:ext>
            </a:extLst>
          </p:cNvPr>
          <p:cNvSpPr/>
          <p:nvPr/>
        </p:nvSpPr>
        <p:spPr>
          <a:xfrm>
            <a:off x="6403751" y="3262765"/>
            <a:ext cx="18533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kumimoji="1" lang="en-US" altLang="zh-CN" sz="1400" b="1" i="1" dirty="0">
                <a:solidFill>
                  <a:srgbClr val="C00000">
                    <a:lumMod val="40000"/>
                    <a:lumOff val="60000"/>
                  </a:srgbClr>
                </a:solidFill>
              </a:rPr>
              <a:t>10 days to Mortality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CB90FE66-0D38-B5D2-AD2A-FC0CB3983416}"/>
              </a:ext>
            </a:extLst>
          </p:cNvPr>
          <p:cNvSpPr/>
          <p:nvPr/>
        </p:nvSpPr>
        <p:spPr>
          <a:xfrm>
            <a:off x="8688519" y="3238248"/>
            <a:ext cx="1654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kumimoji="1" lang="en-US" altLang="zh-CN" sz="1400" b="1" i="1" dirty="0">
                <a:solidFill>
                  <a:srgbClr val="FF0000"/>
                </a:solidFill>
              </a:rPr>
              <a:t>0 day to Mortality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0CEDA49-E900-79F3-492B-083516A276BC}"/>
              </a:ext>
            </a:extLst>
          </p:cNvPr>
          <p:cNvSpPr txBox="1"/>
          <p:nvPr/>
        </p:nvSpPr>
        <p:spPr>
          <a:xfrm>
            <a:off x="1628248" y="408901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Patient A</a:t>
            </a:r>
            <a:endParaRPr kumimoji="1" lang="zh-CN" altLang="en-US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F9A8A57-864D-7689-51CD-488152D36FCF}"/>
              </a:ext>
            </a:extLst>
          </p:cNvPr>
          <p:cNvSpPr txBox="1"/>
          <p:nvPr/>
        </p:nvSpPr>
        <p:spPr>
          <a:xfrm>
            <a:off x="1623129" y="5993442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Patient B</a:t>
            </a:r>
            <a:endParaRPr kumimoji="1" lang="zh-CN" altLang="en-US" dirty="0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7AA29A5F-5912-3F73-7784-644B7043436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47336" y="683600"/>
            <a:ext cx="2934623" cy="2067354"/>
          </a:xfrm>
          <a:prstGeom prst="rect">
            <a:avLst/>
          </a:prstGeom>
        </p:spPr>
      </p:pic>
      <p:sp>
        <p:nvSpPr>
          <p:cNvPr id="39" name="文本框 14">
            <a:extLst>
              <a:ext uri="{FF2B5EF4-FFF2-40B4-BE49-F238E27FC236}">
                <a16:creationId xmlns:a16="http://schemas.microsoft.com/office/drawing/2014/main" id="{698DA753-B63F-4291-B230-F27913ABD8A3}"/>
              </a:ext>
            </a:extLst>
          </p:cNvPr>
          <p:cNvSpPr txBox="1"/>
          <p:nvPr/>
        </p:nvSpPr>
        <p:spPr>
          <a:xfrm>
            <a:off x="10092420" y="3950510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FF0000"/>
                </a:solidFill>
              </a:rPr>
              <a:t>Adverse Outcome</a:t>
            </a:r>
          </a:p>
          <a:p>
            <a:pPr algn="ctr"/>
            <a:r>
              <a:rPr kumimoji="1" lang="en-US" altLang="zh-CN" b="1" dirty="0">
                <a:solidFill>
                  <a:srgbClr val="FF0000"/>
                </a:solidFill>
              </a:rPr>
              <a:t>Mortality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0" name="文本框 15">
            <a:extLst>
              <a:ext uri="{FF2B5EF4-FFF2-40B4-BE49-F238E27FC236}">
                <a16:creationId xmlns:a16="http://schemas.microsoft.com/office/drawing/2014/main" id="{BB7F78B6-7EF9-4B96-9469-A7D0453C83ED}"/>
              </a:ext>
            </a:extLst>
          </p:cNvPr>
          <p:cNvSpPr txBox="1"/>
          <p:nvPr/>
        </p:nvSpPr>
        <p:spPr>
          <a:xfrm>
            <a:off x="10458135" y="5767220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00B050"/>
                </a:solidFill>
              </a:rPr>
              <a:t>Survive &amp;</a:t>
            </a:r>
          </a:p>
          <a:p>
            <a:pPr algn="ctr"/>
            <a:r>
              <a:rPr kumimoji="1" lang="en-US" altLang="zh-CN" b="1" dirty="0">
                <a:solidFill>
                  <a:srgbClr val="00B050"/>
                </a:solidFill>
              </a:rPr>
              <a:t>Discharge</a:t>
            </a:r>
            <a:endParaRPr kumimoji="1" lang="zh-CN" altLang="en-US" b="1" dirty="0">
              <a:solidFill>
                <a:srgbClr val="00B05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4CCAE1-0477-4732-88D7-D60A92359FA5}"/>
              </a:ext>
            </a:extLst>
          </p:cNvPr>
          <p:cNvSpPr/>
          <p:nvPr/>
        </p:nvSpPr>
        <p:spPr>
          <a:xfrm>
            <a:off x="1623129" y="2750954"/>
            <a:ext cx="2363770" cy="3970521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marL="342900" indent="-342900" algn="ctr">
              <a:lnSpc>
                <a:spcPct val="114000"/>
              </a:lnSpc>
              <a:buFont typeface="+mj-lt"/>
              <a:buAutoNum type="arabicPeriod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6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BB6FFF-7D21-FB67-E026-B7170250B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" altLang="zh-CN" dirty="0">
                <a:latin typeface="+mj-lt"/>
              </a:rPr>
              <a:t>Illustrations of the proposed OSMAE and ES metrics </a:t>
            </a:r>
            <a:endParaRPr kumimoji="1" lang="zh-CN" altLang="en-US" dirty="0">
              <a:latin typeface="+mj-lt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AA1E0C-8D63-D8E8-7AC3-C6FE38EE6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109" y="1049869"/>
            <a:ext cx="9953391" cy="1435077"/>
          </a:xfrm>
        </p:spPr>
        <p:txBody>
          <a:bodyPr>
            <a:norm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</a:rPr>
              <a:t>Take outcome into consideration </a:t>
            </a:r>
            <a:r>
              <a:rPr kumimoji="1" lang="en-US" altLang="zh-CN" sz="2000" dirty="0"/>
              <a:t>in Length-of-stay regression task</a:t>
            </a:r>
          </a:p>
          <a:p>
            <a:r>
              <a:rPr kumimoji="1" lang="en-US" altLang="zh-CN" sz="2000" dirty="0"/>
              <a:t>Encourage the model to predict outcome </a:t>
            </a:r>
            <a:r>
              <a:rPr kumimoji="1" lang="en-US" altLang="zh-CN" sz="2000" dirty="0">
                <a:solidFill>
                  <a:srgbClr val="FF0000"/>
                </a:solidFill>
              </a:rPr>
              <a:t>as early as possible </a:t>
            </a:r>
            <a:r>
              <a:rPr kumimoji="1" lang="en-US" altLang="zh-CN" sz="2000" dirty="0"/>
              <a:t>(Focus on positive case)</a:t>
            </a:r>
            <a:endParaRPr kumimoji="1" lang="zh-CN" altLang="en-US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39DA57-4411-D3EA-C77C-674F711C6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- </a:t>
            </a:r>
            <a:fld id="{CE0EBEEA-9F8E-472B-8F35-1A81288C858A}" type="slidenum">
              <a:rPr lang="zh-CN" altLang="en-US" smtClean="0"/>
              <a:pPr/>
              <a:t>9</a:t>
            </a:fld>
            <a:r>
              <a:rPr lang="zh-CN" altLang="en-US"/>
              <a:t> </a:t>
            </a:r>
            <a:r>
              <a:rPr lang="en-US" altLang="zh-CN"/>
              <a:t>-</a:t>
            </a:r>
            <a:endParaRPr lang="zh-CN" altLang="en-US" dirty="0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922336A8-4894-AE04-3446-323791EBF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9" y="2595749"/>
            <a:ext cx="9833455" cy="37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7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C00000"/>
      </a:dk2>
      <a:lt2>
        <a:srgbClr val="F2DCDB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">
      <a:majorFont>
        <a:latin typeface="Arial"/>
        <a:ea typeface="思源黑体 Medium"/>
        <a:cs typeface=""/>
      </a:majorFont>
      <a:minorFont>
        <a:latin typeface="Arial"/>
        <a:ea typeface="思源黑体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BEBEB"/>
        </a:solidFill>
        <a:ln>
          <a:noFill/>
        </a:ln>
      </a:spPr>
      <a:bodyPr lIns="108000" tIns="72000" rIns="108000" bIns="72000" rtlCol="0" anchor="t" anchorCtr="0"/>
      <a:lstStyle>
        <a:defPPr marL="342900" indent="-342900">
          <a:lnSpc>
            <a:spcPct val="114000"/>
          </a:lnSpc>
          <a:buFont typeface="+mj-lt"/>
          <a:buAutoNum type="arabicPeriod"/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9B0000"/>
          </a:solidFill>
          <a:tailEnd type="none" w="med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答辩ppt模板1.potx" id="{E9C4B12A-00DB-4A29-9700-F492B70147D8}" vid="{EE2098D0-1A32-4DC8-BBA4-2C3FA28A2EB8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37504</TotalTime>
  <Words>1340</Words>
  <Application>Microsoft Office PowerPoint</Application>
  <PresentationFormat>Widescreen</PresentationFormat>
  <Paragraphs>249</Paragraphs>
  <Slides>27</Slides>
  <Notes>17</Notes>
  <HiddenSlides>5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CMSY10</vt:lpstr>
      <vt:lpstr>NimbusMonL</vt:lpstr>
      <vt:lpstr>NimbusRomNo9L</vt:lpstr>
      <vt:lpstr>Söhne</vt:lpstr>
      <vt:lpstr>等线</vt:lpstr>
      <vt:lpstr>方正清刻本悦宋简体</vt:lpstr>
      <vt:lpstr>思源黑体 Medium</vt:lpstr>
      <vt:lpstr>Arial</vt:lpstr>
      <vt:lpstr>Calibri</vt:lpstr>
      <vt:lpstr>Cambria Math</vt:lpstr>
      <vt:lpstr>Wingdings</vt:lpstr>
      <vt:lpstr>Office 主题​​</vt:lpstr>
      <vt:lpstr>A Comprehensive Benchmark for COVID-19 Predictive Modeling  Using Electronic Health Records in Intensive Care:  Choosing the Best Model for COVID-19 Prognosis</vt:lpstr>
      <vt:lpstr>PowerPoint Presentation</vt:lpstr>
      <vt:lpstr>PowerPoint Presentation</vt:lpstr>
      <vt:lpstr>PowerPoint Presentation</vt:lpstr>
      <vt:lpstr>PowerPoint Presentation</vt:lpstr>
      <vt:lpstr>What to predict? 1) Early Mortality Prediction </vt:lpstr>
      <vt:lpstr>What to predict? 1) Early Mortality Prediction </vt:lpstr>
      <vt:lpstr>What to predict? 2) Outcome-specific length-of-stay prediction</vt:lpstr>
      <vt:lpstr>Illustrations of the proposed OSMAE and ES metrics </vt:lpstr>
      <vt:lpstr>The proposed benchmark pipeline</vt:lpstr>
      <vt:lpstr>Data pre-processing details of two datasets. </vt:lpstr>
      <vt:lpstr>Data pre-processing details for the TJH datasets. </vt:lpstr>
      <vt:lpstr>Feature distributions of the TJH dataset </vt:lpstr>
      <vt:lpstr>Data pre-processing details for the CDSL datasets </vt:lpstr>
      <vt:lpstr>Feature distributions of the CDSL dataset </vt:lpstr>
      <vt:lpstr>How to Predict? Straightforward solution of deep-learning-based prognosis</vt:lpstr>
      <vt:lpstr>Baseline Methods</vt:lpstr>
      <vt:lpstr>The K-fold cross-validation strategy </vt:lpstr>
      <vt:lpstr>Benchmarking performance of the early mortality prediction task </vt:lpstr>
      <vt:lpstr>Illustrations of the two-stage training and multi-task training settings </vt:lpstr>
      <vt:lpstr>Benchmarking performance of outcome-specific length-of-stay prediction </vt:lpstr>
      <vt:lpstr>Experiment results in detail</vt:lpstr>
      <vt:lpstr>Illustrations of the two-stage training and multi-task training settings </vt:lpstr>
      <vt:lpstr>Case Study</vt:lpstr>
      <vt:lpstr>Screenshots of our deployed online benchmark system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ZHUZixiao</dc:creator>
  <cp:lastModifiedBy>Junyi Gao</cp:lastModifiedBy>
  <cp:revision>4313</cp:revision>
  <cp:lastPrinted>2020-11-24T05:16:55Z</cp:lastPrinted>
  <dcterms:created xsi:type="dcterms:W3CDTF">2018-04-01T05:46:23Z</dcterms:created>
  <dcterms:modified xsi:type="dcterms:W3CDTF">2023-05-16T13:52:31Z</dcterms:modified>
</cp:coreProperties>
</file>