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7"/>
  </p:notesMasterIdLst>
  <p:sldIdLst>
    <p:sldId id="256" r:id="rId2"/>
    <p:sldId id="273" r:id="rId3"/>
    <p:sldId id="274"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68" autoAdjust="0"/>
  </p:normalViewPr>
  <p:slideViewPr>
    <p:cSldViewPr snapToGrid="0">
      <p:cViewPr varScale="1">
        <p:scale>
          <a:sx n="79" d="100"/>
          <a:sy n="79" d="100"/>
        </p:scale>
        <p:origin x="1224" y="84"/>
      </p:cViewPr>
      <p:guideLst>
        <p:guide orient="horz"/>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4CA41-5F0B-4AD5-8D4A-A5E44759ADF8}" type="datetimeFigureOut">
              <a:rPr lang="zh-CN" altLang="en-US" smtClean="0"/>
              <a:t>2019/11/11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EC3A0-191D-4EDC-A93F-C8F4B845D7B8}" type="slidenum">
              <a:rPr lang="zh-CN" altLang="en-US" smtClean="0"/>
              <a:t>‹#›</a:t>
            </a:fld>
            <a:endParaRPr lang="zh-CN" altLang="en-US"/>
          </a:p>
        </p:txBody>
      </p:sp>
    </p:spTree>
    <p:extLst>
      <p:ext uri="{BB962C8B-B14F-4D97-AF65-F5344CB8AC3E}">
        <p14:creationId xmlns:p14="http://schemas.microsoft.com/office/powerpoint/2010/main" val="114599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The worldwide prevalence of diet-related chronic diseases such as obesity (about 12%) and diabetes mellitus (about 9.3%) has reached epidemic proportions over the past decades, resulting in about 2.8 and 5 million deaths annually and numerous co-morbidities. This situation raises the urgent need to develop novel tools and services for continuous, personalized dietary recording for both the general population and those with special nutritional needs such as diabetes and kidney disease patients. Diet recording can help people to maintain a healthy diet and thus improve their health status.</a:t>
            </a:r>
            <a:endParaRPr lang="zh-CN" altLang="en-US" dirty="0"/>
          </a:p>
          <a:p>
            <a:r>
              <a:rPr lang="zh-CN" altLang="en-US" dirty="0"/>
              <a:t> </a:t>
            </a:r>
          </a:p>
        </p:txBody>
      </p:sp>
      <p:sp>
        <p:nvSpPr>
          <p:cNvPr id="4" name="灯片编号占位符 3"/>
          <p:cNvSpPr>
            <a:spLocks noGrp="1"/>
          </p:cNvSpPr>
          <p:nvPr>
            <p:ph type="sldNum" sz="quarter" idx="5"/>
          </p:nvPr>
        </p:nvSpPr>
        <p:spPr/>
        <p:txBody>
          <a:bodyPr/>
          <a:lstStyle/>
          <a:p>
            <a:fld id="{E9CEC3A0-191D-4EDC-A93F-C8F4B845D7B8}" type="slidenum">
              <a:rPr lang="zh-CN" altLang="en-US" smtClean="0"/>
              <a:t>2</a:t>
            </a:fld>
            <a:endParaRPr lang="zh-CN" altLang="en-US"/>
          </a:p>
        </p:txBody>
      </p:sp>
    </p:spTree>
    <p:extLst>
      <p:ext uri="{BB962C8B-B14F-4D97-AF65-F5344CB8AC3E}">
        <p14:creationId xmlns:p14="http://schemas.microsoft.com/office/powerpoint/2010/main" val="222994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After obtaining the actual food size in the top view image, we calculate food volume using the side view of the food based on a differential model.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As shown in Figure, the food model can be regarded as the accumulation of columns with a height of 1 pixel, and the cross-sectional shape of each column is the shape of the food in the top view image.</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Assuming that the width of the segmented food item in the top view is </a:t>
            </a:r>
            <a:r>
              <a:rPr lang="en-US" altLang="zh-CN" sz="1200" b="0" i="0" u="none" strike="noStrike" kern="1200" baseline="0" dirty="0" err="1">
                <a:solidFill>
                  <a:schemeClr val="tx1"/>
                </a:solidFill>
                <a:latin typeface="+mn-lt"/>
                <a:ea typeface="+mn-ea"/>
                <a:cs typeface="+mn-cs"/>
              </a:rPr>
              <a:t>wf</a:t>
            </a:r>
            <a:r>
              <a:rPr lang="en-US" altLang="zh-CN" sz="1200" b="0" i="0" u="none" strike="noStrike" kern="1200" baseline="0" dirty="0">
                <a:solidFill>
                  <a:schemeClr val="tx1"/>
                </a:solidFill>
                <a:latin typeface="+mn-lt"/>
                <a:ea typeface="+mn-ea"/>
                <a:cs typeface="+mn-cs"/>
              </a:rPr>
              <a:t> , the calculated actual size of food items in the top view is </a:t>
            </a:r>
            <a:r>
              <a:rPr lang="en-US" altLang="zh-CN" sz="1200" b="0" i="0" u="none" strike="noStrike" kern="1200" baseline="0" dirty="0" err="1">
                <a:solidFill>
                  <a:schemeClr val="tx1"/>
                </a:solidFill>
                <a:latin typeface="+mn-lt"/>
                <a:ea typeface="+mn-ea"/>
                <a:cs typeface="+mn-cs"/>
              </a:rPr>
              <a:t>SReal</a:t>
            </a:r>
            <a:r>
              <a:rPr lang="en-US" altLang="zh-CN" sz="1200" b="0" i="0" u="none" strike="noStrike" kern="1200" baseline="0" dirty="0">
                <a:solidFill>
                  <a:schemeClr val="tx1"/>
                </a:solidFill>
                <a:latin typeface="+mn-lt"/>
                <a:ea typeface="+mn-ea"/>
                <a:cs typeface="+mn-cs"/>
              </a:rPr>
              <a:t>, the number of columns is h, and the width of the </a:t>
            </a:r>
            <a:r>
              <a:rPr lang="en-US" altLang="zh-CN" sz="1200" b="0" i="0" u="none" strike="noStrike" kern="1200" baseline="0" dirty="0" err="1">
                <a:solidFill>
                  <a:schemeClr val="tx1"/>
                </a:solidFill>
                <a:latin typeface="+mn-lt"/>
                <a:ea typeface="+mn-ea"/>
                <a:cs typeface="+mn-cs"/>
              </a:rPr>
              <a:t>crosssection</a:t>
            </a:r>
            <a:r>
              <a:rPr lang="en-US" altLang="zh-CN" sz="1200" b="0" i="0" u="none" strike="noStrike" kern="1200" baseline="0" dirty="0">
                <a:solidFill>
                  <a:schemeClr val="tx1"/>
                </a:solidFill>
                <a:latin typeface="+mn-lt"/>
                <a:ea typeface="+mn-ea"/>
                <a:cs typeface="+mn-cs"/>
              </a:rPr>
              <a:t> of the column </a:t>
            </a:r>
            <a:r>
              <a:rPr lang="en-US" altLang="zh-CN" sz="1200" b="0" i="0" u="none" strike="noStrike" kern="1200" baseline="0" dirty="0" err="1">
                <a:solidFill>
                  <a:schemeClr val="tx1"/>
                </a:solidFill>
                <a:latin typeface="+mn-lt"/>
                <a:ea typeface="+mn-ea"/>
                <a:cs typeface="+mn-cs"/>
              </a:rPr>
              <a:t>i</a:t>
            </a:r>
            <a:r>
              <a:rPr lang="en-US" altLang="zh-CN" sz="1200" b="0" i="0" u="none" strike="noStrike" kern="1200" baseline="0" dirty="0">
                <a:solidFill>
                  <a:schemeClr val="tx1"/>
                </a:solidFill>
                <a:latin typeface="+mn-lt"/>
                <a:ea typeface="+mn-ea"/>
                <a:cs typeface="+mn-cs"/>
              </a:rPr>
              <a:t> is </a:t>
            </a:r>
            <a:r>
              <a:rPr lang="en-US" altLang="zh-CN" sz="1200" b="0" i="0" u="none" strike="noStrike" kern="1200" baseline="0" dirty="0" err="1">
                <a:solidFill>
                  <a:schemeClr val="tx1"/>
                </a:solidFill>
                <a:latin typeface="+mn-lt"/>
                <a:ea typeface="+mn-ea"/>
                <a:cs typeface="+mn-cs"/>
              </a:rPr>
              <a:t>wi</a:t>
            </a:r>
            <a:r>
              <a:rPr lang="en-US" altLang="zh-CN" sz="1200" b="0" i="0" u="none" strike="noStrike" kern="1200" baseline="0" dirty="0">
                <a:solidFill>
                  <a:schemeClr val="tx1"/>
                </a:solidFill>
                <a:latin typeface="+mn-lt"/>
                <a:ea typeface="+mn-ea"/>
                <a:cs typeface="+mn-cs"/>
              </a:rPr>
              <a:t>. Then we can estimate the real volume of the food.</a:t>
            </a:r>
          </a:p>
        </p:txBody>
      </p:sp>
      <p:sp>
        <p:nvSpPr>
          <p:cNvPr id="4" name="灯片编号占位符 3"/>
          <p:cNvSpPr>
            <a:spLocks noGrp="1"/>
          </p:cNvSpPr>
          <p:nvPr>
            <p:ph type="sldNum" sz="quarter" idx="5"/>
          </p:nvPr>
        </p:nvSpPr>
        <p:spPr/>
        <p:txBody>
          <a:bodyPr/>
          <a:lstStyle/>
          <a:p>
            <a:fld id="{E9CEC3A0-191D-4EDC-A93F-C8F4B845D7B8}" type="slidenum">
              <a:rPr lang="zh-CN" altLang="en-US" smtClean="0"/>
              <a:t>11</a:t>
            </a:fld>
            <a:endParaRPr lang="zh-CN" altLang="en-US"/>
          </a:p>
        </p:txBody>
      </p:sp>
    </p:spTree>
    <p:extLst>
      <p:ext uri="{BB962C8B-B14F-4D97-AF65-F5344CB8AC3E}">
        <p14:creationId xmlns:p14="http://schemas.microsoft.com/office/powerpoint/2010/main" val="127728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our experiment, we first evaluate our MLS echo ranging method. </a:t>
            </a:r>
            <a:r>
              <a:rPr lang="en-US" altLang="zh-CN" sz="1200" b="0" i="0" u="none" strike="noStrike" kern="1200" baseline="0" dirty="0">
                <a:solidFill>
                  <a:schemeClr val="tx1"/>
                </a:solidFill>
                <a:latin typeface="+mn-lt"/>
                <a:ea typeface="+mn-ea"/>
                <a:cs typeface="+mn-cs"/>
              </a:rPr>
              <a:t>The MLS ranging method is highly accurate at different distances.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This method is also robust under varying degrees of noise. As shown in the table, even in a noisy cafeteria, it only takes less than 100 </a:t>
            </a:r>
            <a:r>
              <a:rPr lang="en-US" altLang="zh-CN" sz="1200" b="0" i="0" u="none" strike="noStrike" kern="1200" baseline="0" dirty="0" err="1">
                <a:solidFill>
                  <a:schemeClr val="tx1"/>
                </a:solidFill>
                <a:latin typeface="+mn-lt"/>
                <a:ea typeface="+mn-ea"/>
                <a:cs typeface="+mn-cs"/>
              </a:rPr>
              <a:t>ms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get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actual distance.</a:t>
            </a:r>
          </a:p>
        </p:txBody>
      </p:sp>
      <p:sp>
        <p:nvSpPr>
          <p:cNvPr id="4" name="灯片编号占位符 3"/>
          <p:cNvSpPr>
            <a:spLocks noGrp="1"/>
          </p:cNvSpPr>
          <p:nvPr>
            <p:ph type="sldNum" sz="quarter" idx="5"/>
          </p:nvPr>
        </p:nvSpPr>
        <p:spPr/>
        <p:txBody>
          <a:bodyPr/>
          <a:lstStyle/>
          <a:p>
            <a:fld id="{E9CEC3A0-191D-4EDC-A93F-C8F4B845D7B8}" type="slidenum">
              <a:rPr lang="zh-CN" altLang="en-US" smtClean="0"/>
              <a:t>12</a:t>
            </a:fld>
            <a:endParaRPr lang="zh-CN" altLang="en-US"/>
          </a:p>
        </p:txBody>
      </p:sp>
    </p:spTree>
    <p:extLst>
      <p:ext uri="{BB962C8B-B14F-4D97-AF65-F5344CB8AC3E}">
        <p14:creationId xmlns:p14="http://schemas.microsoft.com/office/powerpoint/2010/main" val="67826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We selected three foods for volume estimation, chicken drumstick, fried pork and congee, which are common home cooking. Chicken drumstick and fried pork are on the plates, and congee is in the bowl. The shapes of these foods vary, where chicken drumstick has a more regular shape and fried pork has a complex stacked shape.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We use the water displacement method to get the actual volume of all foods. We can see that our multitask deep learning model takes much less time to get a much more accurate segmented result compared to baseline models. Our model takes only about 10 seconds to segment 100 images, while the fastest </a:t>
            </a:r>
            <a:r>
              <a:rPr lang="en-US" altLang="zh-CN" sz="1200" b="0" i="0" u="none" strike="noStrike" kern="1200" baseline="0" dirty="0" err="1">
                <a:solidFill>
                  <a:schemeClr val="tx1"/>
                </a:solidFill>
                <a:latin typeface="+mn-lt"/>
                <a:ea typeface="+mn-ea"/>
                <a:cs typeface="+mn-cs"/>
              </a:rPr>
              <a:t>Grabcut</a:t>
            </a:r>
            <a:r>
              <a:rPr lang="en-US" altLang="zh-CN" sz="1200" b="0" i="0" u="none" strike="noStrike" kern="1200" baseline="0" dirty="0">
                <a:solidFill>
                  <a:schemeClr val="tx1"/>
                </a:solidFill>
                <a:latin typeface="+mn-lt"/>
                <a:ea typeface="+mn-ea"/>
                <a:cs typeface="+mn-cs"/>
              </a:rPr>
              <a:t> method takes 27 seconds.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 volume estimation results show that </a:t>
            </a:r>
            <a:r>
              <a:rPr lang="en-US" altLang="zh-CN" sz="1200" b="0" i="0" u="none" strike="noStrike" kern="1200" baseline="0" dirty="0" err="1">
                <a:solidFill>
                  <a:schemeClr val="tx1"/>
                </a:solidFill>
                <a:latin typeface="+mn-lt"/>
                <a:ea typeface="+mn-ea"/>
                <a:cs typeface="+mn-cs"/>
              </a:rPr>
              <a:t>MUSEFood</a:t>
            </a:r>
            <a:r>
              <a:rPr lang="en-US" altLang="zh-CN" sz="1200" b="0" i="0" u="none" strike="noStrike" kern="1200" baseline="0" dirty="0">
                <a:solidFill>
                  <a:schemeClr val="tx1"/>
                </a:solidFill>
                <a:latin typeface="+mn-lt"/>
                <a:ea typeface="+mn-ea"/>
                <a:cs typeface="+mn-cs"/>
              </a:rPr>
              <a:t> outperforms all the state-of-the-art methods for foods with different shapes in different containers. For foods with regular shapes and foods in bowls, the error of </a:t>
            </a:r>
            <a:r>
              <a:rPr lang="en-US" altLang="zh-CN" sz="1200" b="0" i="0" u="none" strike="noStrike" kern="1200" baseline="0" dirty="0" err="1">
                <a:solidFill>
                  <a:schemeClr val="tx1"/>
                </a:solidFill>
                <a:latin typeface="+mn-lt"/>
                <a:ea typeface="+mn-ea"/>
                <a:cs typeface="+mn-cs"/>
              </a:rPr>
              <a:t>MUSEFood</a:t>
            </a:r>
            <a:r>
              <a:rPr lang="en-US" altLang="zh-CN" sz="1200" b="0" i="0" u="none" strike="noStrike" kern="1200" baseline="0" dirty="0">
                <a:solidFill>
                  <a:schemeClr val="tx1"/>
                </a:solidFill>
                <a:latin typeface="+mn-lt"/>
                <a:ea typeface="+mn-ea"/>
                <a:cs typeface="+mn-cs"/>
              </a:rPr>
              <a:t> is very low. For foods with irregular shapes, the error of </a:t>
            </a:r>
            <a:r>
              <a:rPr lang="en-US" altLang="zh-CN" sz="1200" b="0" i="0" u="none" strike="noStrike" kern="1200" baseline="0" dirty="0" err="1">
                <a:solidFill>
                  <a:schemeClr val="tx1"/>
                </a:solidFill>
                <a:latin typeface="+mn-lt"/>
                <a:ea typeface="+mn-ea"/>
                <a:cs typeface="+mn-cs"/>
              </a:rPr>
              <a:t>MUSEFood</a:t>
            </a:r>
            <a:r>
              <a:rPr lang="en-US" altLang="zh-CN" sz="1200" b="0" i="0" u="none" strike="noStrike" kern="1200" baseline="0" dirty="0">
                <a:solidFill>
                  <a:schemeClr val="tx1"/>
                </a:solidFill>
                <a:latin typeface="+mn-lt"/>
                <a:ea typeface="+mn-ea"/>
                <a:cs typeface="+mn-cs"/>
              </a:rPr>
              <a:t> is slightly larger, but the accuracy is still far superior to all the baseline methods.</a:t>
            </a:r>
            <a:endParaRPr lang="zh-CN" altLang="en-US" dirty="0"/>
          </a:p>
        </p:txBody>
      </p:sp>
      <p:sp>
        <p:nvSpPr>
          <p:cNvPr id="4" name="灯片编号占位符 3"/>
          <p:cNvSpPr>
            <a:spLocks noGrp="1"/>
          </p:cNvSpPr>
          <p:nvPr>
            <p:ph type="sldNum" sz="quarter" idx="5"/>
          </p:nvPr>
        </p:nvSpPr>
        <p:spPr/>
        <p:txBody>
          <a:bodyPr/>
          <a:lstStyle/>
          <a:p>
            <a:fld id="{E9CEC3A0-191D-4EDC-A93F-C8F4B845D7B8}" type="slidenum">
              <a:rPr lang="zh-CN" altLang="en-US" smtClean="0"/>
              <a:t>13</a:t>
            </a:fld>
            <a:endParaRPr lang="zh-CN" altLang="en-US"/>
          </a:p>
        </p:txBody>
      </p:sp>
    </p:spTree>
    <p:extLst>
      <p:ext uri="{BB962C8B-B14F-4D97-AF65-F5344CB8AC3E}">
        <p14:creationId xmlns:p14="http://schemas.microsoft.com/office/powerpoint/2010/main" val="358594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CEC3A0-191D-4EDC-A93F-C8F4B845D7B8}" type="slidenum">
              <a:rPr lang="zh-CN" altLang="en-US" smtClean="0"/>
              <a:t>14</a:t>
            </a:fld>
            <a:endParaRPr lang="zh-CN" altLang="en-US"/>
          </a:p>
        </p:txBody>
      </p:sp>
    </p:spTree>
    <p:extLst>
      <p:ext uri="{BB962C8B-B14F-4D97-AF65-F5344CB8AC3E}">
        <p14:creationId xmlns:p14="http://schemas.microsoft.com/office/powerpoint/2010/main" val="388949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The first step of diet recording is to record what you eat. Recently, many researchers have proposed a series of methods based on image recognition technology, which can accurately identify the food categories and greatly simplify the manual workload of users.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 next step is to record how much you eat. For this tasks, existing APPs do not provide much support. Users still have to estimate foods’ weight or volume according to their own personal experience and then input data into the APPs manually. This is very inconvenient for users and also inaccurate.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 The main reported source of inaccuracies is the error in the estimation of food portion sizes, which averages above 20%. Even well-trained diabetic patients on intensive insulin therapy have difficulties. Therefore it is significant to develop an automatic dietary record method.</a:t>
            </a:r>
          </a:p>
        </p:txBody>
      </p:sp>
      <p:sp>
        <p:nvSpPr>
          <p:cNvPr id="4" name="灯片编号占位符 3"/>
          <p:cNvSpPr>
            <a:spLocks noGrp="1"/>
          </p:cNvSpPr>
          <p:nvPr>
            <p:ph type="sldNum" sz="quarter" idx="5"/>
          </p:nvPr>
        </p:nvSpPr>
        <p:spPr/>
        <p:txBody>
          <a:bodyPr/>
          <a:lstStyle/>
          <a:p>
            <a:fld id="{E9CEC3A0-191D-4EDC-A93F-C8F4B845D7B8}" type="slidenum">
              <a:rPr lang="zh-CN" altLang="en-US" smtClean="0"/>
              <a:t>3</a:t>
            </a:fld>
            <a:endParaRPr lang="zh-CN" altLang="en-US"/>
          </a:p>
        </p:txBody>
      </p:sp>
    </p:spTree>
    <p:extLst>
      <p:ext uri="{BB962C8B-B14F-4D97-AF65-F5344CB8AC3E}">
        <p14:creationId xmlns:p14="http://schemas.microsoft.com/office/powerpoint/2010/main" val="126091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However, automatically estimating food volume faces two major challenges. The first one is segmenting the food in the image from the background accurately and efficiently. In order to estimate food volume, first we should segment the food item from its background.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Previous food image segmentation methods are mainly based on </a:t>
            </a:r>
            <a:r>
              <a:rPr lang="en-US" altLang="zh-CN" sz="1200" b="0" i="0" u="none" strike="noStrike" kern="1200" baseline="0" dirty="0" err="1">
                <a:solidFill>
                  <a:schemeClr val="tx1"/>
                </a:solidFill>
                <a:latin typeface="+mn-lt"/>
                <a:ea typeface="+mn-ea"/>
                <a:cs typeface="+mn-cs"/>
              </a:rPr>
              <a:t>Grabcut</a:t>
            </a:r>
            <a:r>
              <a:rPr lang="en-US" altLang="zh-CN" sz="1200" b="0" i="0" u="none" strike="noStrike" kern="1200" baseline="0" dirty="0">
                <a:solidFill>
                  <a:schemeClr val="tx1"/>
                </a:solidFill>
                <a:latin typeface="+mn-lt"/>
                <a:ea typeface="+mn-ea"/>
                <a:cs typeface="+mn-cs"/>
              </a:rPr>
              <a:t> or point matching. These methods are generally slow, because they need iterate several times to segment a single image. And these methods are inaccurate compared to deep learning models, because they use color contrast to extract edges of containers, which means they cannot recognize texture characteristics of foods. Besides, these methods have strict requirements on image capture methods and image quality, for example,</a:t>
            </a:r>
            <a:r>
              <a:rPr lang="en-US" altLang="zh-CN" sz="1200" dirty="0">
                <a:latin typeface="Arial" panose="020B0604020202020204" pitchFamily="34" charset="0"/>
                <a:cs typeface="Arial" panose="020B0604020202020204" pitchFamily="34" charset="0"/>
              </a:rPr>
              <a:t> background texture, reflections and even specified shooting angles</a:t>
            </a:r>
            <a:r>
              <a:rPr lang="en-US" altLang="zh-CN" sz="1200" b="0" i="0" u="none" strike="noStrike" kern="1200" baseline="0" dirty="0">
                <a:solidFill>
                  <a:schemeClr val="tx1"/>
                </a:solidFill>
                <a:latin typeface="+mn-lt"/>
                <a:ea typeface="+mn-ea"/>
                <a:cs typeface="+mn-cs"/>
              </a:rPr>
              <a:t>, which pose significant inconvenience and robustness issues in actual use.</a:t>
            </a:r>
            <a:endParaRPr lang="zh-CN" altLang="en-US" dirty="0"/>
          </a:p>
        </p:txBody>
      </p:sp>
      <p:sp>
        <p:nvSpPr>
          <p:cNvPr id="4" name="灯片编号占位符 3"/>
          <p:cNvSpPr>
            <a:spLocks noGrp="1"/>
          </p:cNvSpPr>
          <p:nvPr>
            <p:ph type="sldNum" sz="quarter" idx="5"/>
          </p:nvPr>
        </p:nvSpPr>
        <p:spPr/>
        <p:txBody>
          <a:bodyPr/>
          <a:lstStyle/>
          <a:p>
            <a:fld id="{E9CEC3A0-191D-4EDC-A93F-C8F4B845D7B8}" type="slidenum">
              <a:rPr lang="zh-CN" altLang="en-US" smtClean="0"/>
              <a:t>4</a:t>
            </a:fld>
            <a:endParaRPr lang="zh-CN" altLang="en-US"/>
          </a:p>
        </p:txBody>
      </p:sp>
    </p:spTree>
    <p:extLst>
      <p:ext uri="{BB962C8B-B14F-4D97-AF65-F5344CB8AC3E}">
        <p14:creationId xmlns:p14="http://schemas.microsoft.com/office/powerpoint/2010/main" val="127817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challenge is to c</a:t>
            </a:r>
            <a:r>
              <a:rPr lang="en-US" altLang="zh-CN" sz="1200" b="0" i="0" u="none" strike="noStrike" kern="1200" baseline="0" dirty="0">
                <a:solidFill>
                  <a:schemeClr val="tx1"/>
                </a:solidFill>
                <a:latin typeface="+mn-lt"/>
                <a:ea typeface="+mn-ea"/>
                <a:cs typeface="+mn-cs"/>
              </a:rPr>
              <a:t>onverting the relative size of the food in an image to its actual size. From the image, we can see the relative size of the food comparing to other items such as containers, chopsticks, forks, etc., which are also present in the same image. However, the actual volume of the food cannot be obtained from the image alone.</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 Some existing works require the user to place some reference objects of known size together with the food into the same photo. However, these methods require the user to always carry the reference objects, which causes inconvenience.  And some works use peoples’ finger or chopsticks as reference object. The size of these objects may vary, which cause errors in the final volume estimation.</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Some other methods use images with volume information (e.g. depth images taken by special device) to train their models. These methods can only be used for the same type of food as the food in the training set. And because of the high cost of expanding the training set, the scope of their application is quite limited.</a:t>
            </a:r>
            <a:endParaRPr lang="zh-CN" altLang="en-US" dirty="0"/>
          </a:p>
        </p:txBody>
      </p:sp>
      <p:sp>
        <p:nvSpPr>
          <p:cNvPr id="4" name="灯片编号占位符 3"/>
          <p:cNvSpPr>
            <a:spLocks noGrp="1"/>
          </p:cNvSpPr>
          <p:nvPr>
            <p:ph type="sldNum" sz="quarter" idx="5"/>
          </p:nvPr>
        </p:nvSpPr>
        <p:spPr/>
        <p:txBody>
          <a:bodyPr/>
          <a:lstStyle/>
          <a:p>
            <a:fld id="{E9CEC3A0-191D-4EDC-A93F-C8F4B845D7B8}" type="slidenum">
              <a:rPr lang="zh-CN" altLang="en-US" smtClean="0"/>
              <a:t>5</a:t>
            </a:fld>
            <a:endParaRPr lang="zh-CN" altLang="en-US"/>
          </a:p>
        </p:txBody>
      </p:sp>
    </p:spTree>
    <p:extLst>
      <p:ext uri="{BB962C8B-B14F-4D97-AF65-F5344CB8AC3E}">
        <p14:creationId xmlns:p14="http://schemas.microsoft.com/office/powerpoint/2010/main" val="30268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To tackle these challenges, we propose a Multi-Sensor-based Food volume estimation method on smartphones, </a:t>
            </a:r>
            <a:r>
              <a:rPr lang="en-US" altLang="zh-CN" sz="1200" b="0" i="0" u="none" strike="noStrike" kern="1200" baseline="0" dirty="0" err="1">
                <a:solidFill>
                  <a:schemeClr val="tx1"/>
                </a:solidFill>
                <a:latin typeface="+mn-lt"/>
                <a:ea typeface="+mn-ea"/>
                <a:cs typeface="+mn-cs"/>
              </a:rPr>
              <a:t>MUSEFood</a:t>
            </a:r>
            <a:r>
              <a:rPr lang="en-US" altLang="zh-CN" sz="1200" b="0" i="0" u="none" strike="noStrike" kern="1200" baseline="0" dirty="0">
                <a:solidFill>
                  <a:schemeClr val="tx1"/>
                </a:solidFill>
                <a:latin typeface="+mn-lt"/>
                <a:ea typeface="+mn-ea"/>
                <a:cs typeface="+mn-cs"/>
              </a:rPr>
              <a:t>. </a:t>
            </a:r>
            <a:r>
              <a:rPr lang="en-US" altLang="zh-CN" sz="1200" b="0" i="0" u="none" strike="noStrike" kern="1200" baseline="0" dirty="0" err="1">
                <a:solidFill>
                  <a:schemeClr val="tx1"/>
                </a:solidFill>
                <a:latin typeface="+mn-lt"/>
                <a:ea typeface="+mn-ea"/>
                <a:cs typeface="+mn-cs"/>
              </a:rPr>
              <a:t>MUSEFood</a:t>
            </a:r>
            <a:r>
              <a:rPr lang="en-US" altLang="zh-CN" sz="1200" b="0" i="0" u="none" strike="noStrike" kern="1200" baseline="0" dirty="0">
                <a:solidFill>
                  <a:schemeClr val="tx1"/>
                </a:solidFill>
                <a:latin typeface="+mn-lt"/>
                <a:ea typeface="+mn-ea"/>
                <a:cs typeface="+mn-cs"/>
              </a:rPr>
              <a:t> collects data from multiple sensors on smartphones, it use echo ranging method instead of reference object to calculate actual volume. And it uses multitask fully convolutional network to segment food items.</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err="1">
                <a:solidFill>
                  <a:schemeClr val="tx1"/>
                </a:solidFill>
                <a:latin typeface="+mn-lt"/>
                <a:ea typeface="+mn-ea"/>
                <a:cs typeface="+mn-cs"/>
              </a:rPr>
              <a:t>MUSEFood</a:t>
            </a:r>
            <a:r>
              <a:rPr lang="en-US" altLang="zh-CN" sz="1200" b="0" i="0" u="none" strike="noStrike" kern="1200" baseline="0" dirty="0">
                <a:solidFill>
                  <a:schemeClr val="tx1"/>
                </a:solidFill>
                <a:latin typeface="+mn-lt"/>
                <a:ea typeface="+mn-ea"/>
                <a:cs typeface="+mn-cs"/>
              </a:rPr>
              <a:t> is more accurate, efficient and versatile compared to SOTA methods.</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Along with this paper, we also release the food image dataset, SUEC Food, which contains 600 segmented food images annotated manually and over 30000 images annotated using </a:t>
            </a:r>
            <a:r>
              <a:rPr lang="en-US" altLang="zh-CN" sz="1200" b="0" i="0" u="none" strike="noStrike" kern="1200" baseline="0" dirty="0" err="1">
                <a:solidFill>
                  <a:schemeClr val="tx1"/>
                </a:solidFill>
                <a:latin typeface="+mn-lt"/>
                <a:ea typeface="+mn-ea"/>
                <a:cs typeface="+mn-cs"/>
              </a:rPr>
              <a:t>Grabcut</a:t>
            </a:r>
            <a:r>
              <a:rPr lang="en-US" altLang="zh-CN" sz="1200" b="0" i="0" u="none" strike="noStrike" kern="1200" baseline="0" dirty="0">
                <a:solidFill>
                  <a:schemeClr val="tx1"/>
                </a:solidFill>
                <a:latin typeface="+mn-lt"/>
                <a:ea typeface="+mn-ea"/>
                <a:cs typeface="+mn-cs"/>
              </a:rPr>
              <a:t> method.</a:t>
            </a:r>
          </a:p>
        </p:txBody>
      </p:sp>
      <p:sp>
        <p:nvSpPr>
          <p:cNvPr id="4" name="灯片编号占位符 3"/>
          <p:cNvSpPr>
            <a:spLocks noGrp="1"/>
          </p:cNvSpPr>
          <p:nvPr>
            <p:ph type="sldNum" sz="quarter" idx="5"/>
          </p:nvPr>
        </p:nvSpPr>
        <p:spPr/>
        <p:txBody>
          <a:bodyPr/>
          <a:lstStyle/>
          <a:p>
            <a:fld id="{E9CEC3A0-191D-4EDC-A93F-C8F4B845D7B8}" type="slidenum">
              <a:rPr lang="zh-CN" altLang="en-US" smtClean="0"/>
              <a:t>6</a:t>
            </a:fld>
            <a:endParaRPr lang="zh-CN" altLang="en-US"/>
          </a:p>
        </p:txBody>
      </p:sp>
    </p:spTree>
    <p:extLst>
      <p:ext uri="{BB962C8B-B14F-4D97-AF65-F5344CB8AC3E}">
        <p14:creationId xmlns:p14="http://schemas.microsoft.com/office/powerpoint/2010/main" val="3803286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estimate food volume, the first step is sensing. </a:t>
            </a:r>
            <a:r>
              <a:rPr lang="en-US" altLang="zh-CN" sz="1200" b="0" i="0" u="none" strike="noStrike" kern="1200" baseline="0" dirty="0">
                <a:solidFill>
                  <a:schemeClr val="tx1"/>
                </a:solidFill>
                <a:latin typeface="+mn-lt"/>
                <a:ea typeface="+mn-ea"/>
                <a:cs typeface="+mn-cs"/>
              </a:rPr>
              <a:t>First, the user needs to take a top-down photo and a side photo of the food.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While the user is taking the top-down photo, </a:t>
            </a:r>
            <a:r>
              <a:rPr lang="en-US" altLang="zh-CN" sz="1200" dirty="0">
                <a:latin typeface="Arial" panose="020B0604020202020204" pitchFamily="34" charset="0"/>
                <a:cs typeface="Arial" panose="020B0604020202020204" pitchFamily="34" charset="0"/>
              </a:rPr>
              <a:t>the speaker emits a Maximum Length Sequence audio signal and the microphone will begin recording. </a:t>
            </a:r>
            <a:r>
              <a:rPr lang="en-US" altLang="zh-CN" sz="1200" b="0" i="0" u="none" strike="noStrike" kern="1200" baseline="0" dirty="0">
                <a:solidFill>
                  <a:schemeClr val="tx1"/>
                </a:solidFill>
                <a:latin typeface="+mn-lt"/>
                <a:ea typeface="+mn-ea"/>
                <a:cs typeface="+mn-cs"/>
              </a:rPr>
              <a:t>The MLS is a pseudorandom binary sequence composed of a sequence of 1 and 0. The MLS has higher computational efficiency and noise immunity compared with other audio signals.</a:t>
            </a:r>
            <a:endParaRPr lang="zh-CN" altLang="en-US" dirty="0"/>
          </a:p>
        </p:txBody>
      </p:sp>
      <p:sp>
        <p:nvSpPr>
          <p:cNvPr id="4" name="灯片编号占位符 3"/>
          <p:cNvSpPr>
            <a:spLocks noGrp="1"/>
          </p:cNvSpPr>
          <p:nvPr>
            <p:ph type="sldNum" sz="quarter" idx="5"/>
          </p:nvPr>
        </p:nvSpPr>
        <p:spPr/>
        <p:txBody>
          <a:bodyPr/>
          <a:lstStyle/>
          <a:p>
            <a:fld id="{E9CEC3A0-191D-4EDC-A93F-C8F4B845D7B8}" type="slidenum">
              <a:rPr lang="zh-CN" altLang="en-US" smtClean="0"/>
              <a:t>7</a:t>
            </a:fld>
            <a:endParaRPr lang="zh-CN" altLang="en-US"/>
          </a:p>
        </p:txBody>
      </p:sp>
    </p:spTree>
    <p:extLst>
      <p:ext uri="{BB962C8B-B14F-4D97-AF65-F5344CB8AC3E}">
        <p14:creationId xmlns:p14="http://schemas.microsoft.com/office/powerpoint/2010/main" val="290768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order to get the vertical distance from the phone to the desktop, we compute the cross-correlation of the original MLS signal and the recorded signal.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auto correlation of MLS is an impulse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Since the recorded audio signal contains the original MLS signal and the audio signal reflected by obstacles, there are multiple peaks in the cross-correlation results, as shown in the figure.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P0</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time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when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original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signal was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p1 and p2 represents obstacles reflection.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P3 is the time when the signal reflected by desktop was recorded. According to the time at p0 and p3, we can </a:t>
            </a:r>
            <a:r>
              <a:rPr lang="en-US" altLang="zh-CN" sz="1200" b="0" i="0" u="none" strike="noStrike" kern="1200" baseline="0" dirty="0">
                <a:solidFill>
                  <a:schemeClr val="tx1"/>
                </a:solidFill>
                <a:latin typeface="Arial" panose="020B0604020202020204" pitchFamily="34" charset="0"/>
                <a:ea typeface="+mn-ea"/>
                <a:cs typeface="Arial" panose="020B0604020202020204" pitchFamily="34" charset="0"/>
              </a:rPr>
              <a:t>c</a:t>
            </a:r>
            <a:r>
              <a:rPr lang="en-US" altLang="zh-CN" sz="1200" dirty="0">
                <a:latin typeface="Arial" panose="020B0604020202020204" pitchFamily="34" charset="0"/>
                <a:cs typeface="Arial" panose="020B0604020202020204" pitchFamily="34" charset="0"/>
              </a:rPr>
              <a:t>alculate the distance from the phone to the desktop H by the Pythagorean theorem. Later we will use this distance to calculate the actual size of foods.</a:t>
            </a:r>
          </a:p>
          <a:p>
            <a:endParaRPr lang="en-US" altLang="zh-CN"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E9CEC3A0-191D-4EDC-A93F-C8F4B845D7B8}" type="slidenum">
              <a:rPr lang="zh-CN" altLang="en-US" smtClean="0"/>
              <a:t>8</a:t>
            </a:fld>
            <a:endParaRPr lang="zh-CN" altLang="en-US"/>
          </a:p>
        </p:txBody>
      </p:sp>
    </p:spTree>
    <p:extLst>
      <p:ext uri="{BB962C8B-B14F-4D97-AF65-F5344CB8AC3E}">
        <p14:creationId xmlns:p14="http://schemas.microsoft.com/office/powerpoint/2010/main" val="283146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lvl="1" indent="0">
              <a:lnSpc>
                <a:spcPct val="150000"/>
              </a:lnSpc>
              <a:buFont typeface="Arial" panose="020B0604020202020204" pitchFamily="34" charset="0"/>
              <a:buNone/>
            </a:pPr>
            <a:r>
              <a:rPr lang="en-US" altLang="zh-CN" dirty="0"/>
              <a:t>In order to segment food items efficiently and </a:t>
            </a:r>
            <a:r>
              <a:rPr lang="en-US" altLang="zh-CN" dirty="0" err="1"/>
              <a:t>accuately</a:t>
            </a:r>
            <a:r>
              <a:rPr lang="en-US" altLang="zh-CN" dirty="0"/>
              <a:t>, we use deep learning based model to segment food images. </a:t>
            </a:r>
          </a:p>
          <a:p>
            <a:pPr marL="457200" lvl="1" indent="0">
              <a:lnSpc>
                <a:spcPct val="150000"/>
              </a:lnSpc>
              <a:buFont typeface="Arial" panose="020B0604020202020204" pitchFamily="34" charset="0"/>
              <a:buNone/>
            </a:pPr>
            <a:endParaRPr lang="en-US" altLang="zh-CN" sz="1200" b="0" i="0" u="none" strike="noStrike" kern="1200" baseline="0" dirty="0">
              <a:solidFill>
                <a:schemeClr val="tx1"/>
              </a:solidFill>
              <a:latin typeface="+mn-lt"/>
              <a:ea typeface="+mn-ea"/>
              <a:cs typeface="+mn-cs"/>
            </a:endParaRPr>
          </a:p>
          <a:p>
            <a:pPr marL="457200" lvl="1" indent="0">
              <a:lnSpc>
                <a:spcPct val="150000"/>
              </a:lnSpc>
              <a:buFont typeface="Arial" panose="020B0604020202020204" pitchFamily="34" charset="0"/>
              <a:buNone/>
            </a:pPr>
            <a:r>
              <a:rPr lang="en-US" altLang="zh-CN" sz="1200" b="0" i="0" u="none" strike="noStrike" kern="1200" baseline="0" dirty="0">
                <a:solidFill>
                  <a:schemeClr val="tx1"/>
                </a:solidFill>
                <a:latin typeface="+mn-lt"/>
                <a:ea typeface="+mn-ea"/>
                <a:cs typeface="+mn-cs"/>
              </a:rPr>
              <a:t>Considering that the appearance of food in different containers may vary, sharing shape information of containers (e.g. bowls or plates) during the segmentation process may increase the accuracy of segmentation. </a:t>
            </a:r>
          </a:p>
          <a:p>
            <a:pPr marL="457200" lvl="1" indent="0">
              <a:lnSpc>
                <a:spcPct val="150000"/>
              </a:lnSpc>
              <a:buFont typeface="Arial" panose="020B0604020202020204" pitchFamily="34" charset="0"/>
              <a:buNone/>
            </a:pPr>
            <a:endParaRPr lang="en-US" altLang="zh-CN" sz="1200" b="0" i="0" u="none" strike="noStrike" kern="1200" baseline="0" dirty="0">
              <a:solidFill>
                <a:schemeClr val="tx1"/>
              </a:solidFill>
              <a:latin typeface="+mn-lt"/>
              <a:ea typeface="+mn-ea"/>
              <a:cs typeface="+mn-cs"/>
            </a:endParaRPr>
          </a:p>
          <a:p>
            <a:pPr marL="45720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CN" dirty="0"/>
              <a:t>We propose three FCN based multi-task learning architectures. </a:t>
            </a:r>
            <a:r>
              <a:rPr lang="en-US" altLang="zh-CN" sz="1200" b="0" i="0" u="none" strike="noStrike" kern="1200" baseline="0" dirty="0">
                <a:solidFill>
                  <a:schemeClr val="tx1"/>
                </a:solidFill>
                <a:latin typeface="+mn-lt"/>
                <a:ea typeface="+mn-ea"/>
                <a:cs typeface="+mn-cs"/>
              </a:rPr>
              <a:t>Both tasks influence each other through updating the shared intermediate layers. </a:t>
            </a:r>
          </a:p>
          <a:p>
            <a:pPr marL="457200" lvl="1" indent="0">
              <a:lnSpc>
                <a:spcPct val="150000"/>
              </a:lnSpc>
              <a:buFont typeface="Arial" panose="020B0604020202020204" pitchFamily="34" charset="0"/>
              <a:buNone/>
            </a:pPr>
            <a:r>
              <a:rPr lang="en-US" altLang="zh-CN" dirty="0">
                <a:latin typeface="Arial" panose="020B0604020202020204" pitchFamily="34" charset="0"/>
                <a:cs typeface="Arial" panose="020B0604020202020204" pitchFamily="34" charset="0"/>
              </a:rPr>
              <a:t>For different models, the degree of coupling between the two tasks is different. In our experiment, MFCN-B has the best performance.</a:t>
            </a:r>
          </a:p>
        </p:txBody>
      </p:sp>
      <p:sp>
        <p:nvSpPr>
          <p:cNvPr id="4" name="灯片编号占位符 3"/>
          <p:cNvSpPr>
            <a:spLocks noGrp="1"/>
          </p:cNvSpPr>
          <p:nvPr>
            <p:ph type="sldNum" sz="quarter" idx="5"/>
          </p:nvPr>
        </p:nvSpPr>
        <p:spPr/>
        <p:txBody>
          <a:bodyPr/>
          <a:lstStyle/>
          <a:p>
            <a:fld id="{E9CEC3A0-191D-4EDC-A93F-C8F4B845D7B8}" type="slidenum">
              <a:rPr lang="zh-CN" altLang="en-US" smtClean="0"/>
              <a:t>9</a:t>
            </a:fld>
            <a:endParaRPr lang="zh-CN" altLang="en-US"/>
          </a:p>
        </p:txBody>
      </p:sp>
    </p:spTree>
    <p:extLst>
      <p:ext uri="{BB962C8B-B14F-4D97-AF65-F5344CB8AC3E}">
        <p14:creationId xmlns:p14="http://schemas.microsoft.com/office/powerpoint/2010/main" val="2500123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To get the actual size of the food in the image, we need to know the actual size corresponding to each pixel in the image. As shown in figure, according to the principle of scaling. f is the focal length of the smartphone lens, m is the width of the smartphone image sensor. For a certain smartphone, both f and m are fixed values.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Then the actual width of the image </a:t>
            </a:r>
            <a:r>
              <a:rPr lang="en-US" altLang="zh-CN" sz="1200" b="0" i="0" u="none" strike="noStrike" kern="1200" baseline="0" dirty="0" err="1">
                <a:solidFill>
                  <a:schemeClr val="tx1"/>
                </a:solidFill>
                <a:latin typeface="+mn-lt"/>
                <a:ea typeface="+mn-ea"/>
                <a:cs typeface="+mn-cs"/>
              </a:rPr>
              <a:t>photoed</a:t>
            </a:r>
            <a:r>
              <a:rPr lang="en-US" altLang="zh-CN" sz="1200" b="0" i="0" u="none" strike="noStrike" kern="1200" baseline="0" dirty="0">
                <a:solidFill>
                  <a:schemeClr val="tx1"/>
                </a:solidFill>
                <a:latin typeface="+mn-lt"/>
                <a:ea typeface="+mn-ea"/>
                <a:cs typeface="+mn-cs"/>
              </a:rPr>
              <a:t> at the vertical height H can be calculated as the formula. The actual size of segmented food items in two images can be calculated by simply calculate how many pixels the food item has.</a:t>
            </a:r>
            <a:endParaRPr lang="zh-CN" altLang="en-US" dirty="0"/>
          </a:p>
        </p:txBody>
      </p:sp>
      <p:sp>
        <p:nvSpPr>
          <p:cNvPr id="4" name="灯片编号占位符 3"/>
          <p:cNvSpPr>
            <a:spLocks noGrp="1"/>
          </p:cNvSpPr>
          <p:nvPr>
            <p:ph type="sldNum" sz="quarter" idx="5"/>
          </p:nvPr>
        </p:nvSpPr>
        <p:spPr/>
        <p:txBody>
          <a:bodyPr/>
          <a:lstStyle/>
          <a:p>
            <a:fld id="{E9CEC3A0-191D-4EDC-A93F-C8F4B845D7B8}" type="slidenum">
              <a:rPr lang="zh-CN" altLang="en-US" smtClean="0"/>
              <a:t>10</a:t>
            </a:fld>
            <a:endParaRPr lang="zh-CN" altLang="en-US"/>
          </a:p>
        </p:txBody>
      </p:sp>
    </p:spTree>
    <p:extLst>
      <p:ext uri="{BB962C8B-B14F-4D97-AF65-F5344CB8AC3E}">
        <p14:creationId xmlns:p14="http://schemas.microsoft.com/office/powerpoint/2010/main" val="369565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954120"/>
            <a:ext cx="10363200" cy="646331"/>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6E3B740E-03BE-462F-B495-06BFE4DCAB7E}"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206769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0629BEEE-40EC-4703-A10F-111F4E04DE10}"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418420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51952" y="1588"/>
            <a:ext cx="738664" cy="59420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31801" y="1588"/>
            <a:ext cx="8616951" cy="59420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3F30C861-C14E-40E8-AC94-0BB78E786D36}"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3685835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0" y="406182"/>
            <a:ext cx="12192000" cy="646331"/>
          </a:xfrm>
          <a:prstGeom prst="rect">
            <a:avLst/>
          </a:prstGeom>
          <a:noFill/>
          <a:ln>
            <a:noFill/>
          </a:ln>
        </p:spPr>
        <p:txBody>
          <a:bodyPr/>
          <a:lstStyle/>
          <a:p>
            <a:pPr lvl="0"/>
            <a:r>
              <a:rPr lang="zh-CN" dirty="0"/>
              <a:t>单击此处编辑母版标题样式</a:t>
            </a:r>
          </a:p>
        </p:txBody>
      </p:sp>
      <p:sp>
        <p:nvSpPr>
          <p:cNvPr id="5" name="文本占位符 2"/>
          <p:cNvSpPr>
            <a:spLocks noGrp="1" noChangeArrowheads="1"/>
          </p:cNvSpPr>
          <p:nvPr>
            <p:ph idx="1"/>
          </p:nvPr>
        </p:nvSpPr>
        <p:spPr bwMode="auto">
          <a:xfrm>
            <a:off x="609601" y="1341439"/>
            <a:ext cx="11055351" cy="4784725"/>
          </a:xfrm>
          <a:prstGeom prst="rect">
            <a:avLst/>
          </a:prstGeom>
          <a:noFill/>
          <a:ln>
            <a:noFill/>
          </a:ln>
        </p:spPr>
        <p:txBody>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Tree>
    <p:extLst>
      <p:ext uri="{BB962C8B-B14F-4D97-AF65-F5344CB8AC3E}">
        <p14:creationId xmlns:p14="http://schemas.microsoft.com/office/powerpoint/2010/main" val="1729673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496669"/>
            <a:ext cx="10972800" cy="646331"/>
          </a:xfrm>
        </p:spPr>
        <p:txBody>
          <a:bodyPr/>
          <a:lstStyle/>
          <a:p>
            <a:r>
              <a:rPr lang="en-US" altLang="zh-CN"/>
              <a:t>Click to edit Master title style</a:t>
            </a:r>
            <a:endParaRPr lang="en-US"/>
          </a:p>
        </p:txBody>
      </p:sp>
      <p:sp>
        <p:nvSpPr>
          <p:cNvPr id="3" name="Text Placeholder 2"/>
          <p:cNvSpPr>
            <a:spLocks noGrp="1"/>
          </p:cNvSpPr>
          <p:nvPr>
            <p:ph type="body" sz="half" idx="1"/>
          </p:nvPr>
        </p:nvSpPr>
        <p:spPr>
          <a:xfrm>
            <a:off x="624417" y="1341438"/>
            <a:ext cx="10972800" cy="475138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Tree>
    <p:extLst>
      <p:ext uri="{BB962C8B-B14F-4D97-AF65-F5344CB8AC3E}">
        <p14:creationId xmlns:p14="http://schemas.microsoft.com/office/powerpoint/2010/main" val="211433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4" name="标题 2"/>
          <p:cNvSpPr>
            <a:spLocks noGrp="1"/>
          </p:cNvSpPr>
          <p:nvPr>
            <p:ph type="title"/>
          </p:nvPr>
        </p:nvSpPr>
        <p:spPr>
          <a:xfrm>
            <a:off x="171440" y="97852"/>
            <a:ext cx="10972800" cy="666852"/>
          </a:xfrm>
        </p:spPr>
        <p:txBody>
          <a:bodyPr>
            <a:noAutofit/>
          </a:bodyPr>
          <a:lstStyle>
            <a:lvl1pPr algn="l">
              <a:defRPr sz="3600" b="1">
                <a:solidFill>
                  <a:srgbClr val="C00000"/>
                </a:solidFill>
                <a:latin typeface="微软雅黑" pitchFamily="34" charset="-122"/>
                <a:ea typeface="微软雅黑" pitchFamily="34" charset="-122"/>
              </a:defRPr>
            </a:lvl1pPr>
          </a:lstStyle>
          <a:p>
            <a:r>
              <a:rPr lang="zh-CN" altLang="en-US" dirty="0"/>
              <a:t>单击此处编辑母版标题样式</a:t>
            </a:r>
          </a:p>
        </p:txBody>
      </p:sp>
      <p:pic>
        <p:nvPicPr>
          <p:cNvPr id="5" name="图片 4"/>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1" y="785794"/>
            <a:ext cx="11040000" cy="61904"/>
          </a:xfrm>
          <a:prstGeom prst="rect">
            <a:avLst/>
          </a:prstGeom>
        </p:spPr>
      </p:pic>
    </p:spTree>
    <p:extLst>
      <p:ext uri="{BB962C8B-B14F-4D97-AF65-F5344CB8AC3E}">
        <p14:creationId xmlns:p14="http://schemas.microsoft.com/office/powerpoint/2010/main" val="137894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1274" y="-59967"/>
            <a:ext cx="9911927" cy="707886"/>
          </a:xfrm>
        </p:spPr>
        <p:txBody>
          <a:bodyPr/>
          <a:lstStyle>
            <a:lvl1pPr algn="l">
              <a:defRPr sz="4000"/>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99989453-4FBE-40E3-B068-E6FBA72CA182}"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323205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70788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4EFB1E74-27A1-4CC5-9E38-C5DFA163792D}"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266847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31801" y="765176"/>
            <a:ext cx="5778500"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413501" y="765176"/>
            <a:ext cx="5778500"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6C9767BD-AE11-4F52-B160-38EF316A891F}"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410986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771307"/>
            <a:ext cx="10972800" cy="646331"/>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8"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126F8BC3-A9B7-4128-9CCE-C8FDE05A140D}"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348696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4"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7A1CBC9D-28EC-4A00-BD8A-97C9F3A404B1}"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243850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3"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98AE572C-DC9C-454A-843A-EBF0FE4FAE7B}"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268288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1034990"/>
            <a:ext cx="4011084" cy="40011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63C986BE-CD01-40F9-87C0-962B1AA932D2}"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415008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967228"/>
            <a:ext cx="7315200" cy="400110"/>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7"/>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53DD2340-7856-476E-B142-7267E3A37ECF}" type="slidenum">
              <a:rPr lang="zh-CN" altLang="en-US" smtClean="0">
                <a:solidFill>
                  <a:prstClr val="black"/>
                </a:solidFill>
                <a:ea typeface="宋体" pitchFamily="2" charset="-122"/>
              </a:rPr>
              <a:pPr fontAlgn="base">
                <a:spcBef>
                  <a:spcPct val="0"/>
                </a:spcBef>
                <a:spcAft>
                  <a:spcPct val="0"/>
                </a:spcAft>
                <a:defRPr/>
              </a:pPr>
              <a:t>‹#›</a:t>
            </a:fld>
            <a:endParaRPr lang="en-US" altLang="zh-CN">
              <a:solidFill>
                <a:prstClr val="black"/>
              </a:solidFill>
              <a:ea typeface="宋体" pitchFamily="2" charset="-122"/>
            </a:endParaRPr>
          </a:p>
        </p:txBody>
      </p:sp>
    </p:spTree>
    <p:extLst>
      <p:ext uri="{BB962C8B-B14F-4D97-AF65-F5344CB8AC3E}">
        <p14:creationId xmlns:p14="http://schemas.microsoft.com/office/powerpoint/2010/main" val="315563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5516564"/>
          <a:ext cx="12192000" cy="1341437"/>
        </p:xfrm>
        <a:graphic>
          <a:graphicData uri="http://schemas.openxmlformats.org/presentationml/2006/ole">
            <mc:AlternateContent xmlns:mc="http://schemas.openxmlformats.org/markup-compatibility/2006">
              <mc:Choice xmlns:v="urn:schemas-microsoft-com:vml" Requires="v">
                <p:oleObj spid="_x0000_s1142" r:id="rId17" imgW="7338696" imgH="1036410" progId="PBrush">
                  <p:embed/>
                </p:oleObj>
              </mc:Choice>
              <mc:Fallback>
                <p:oleObj r:id="rId17" imgW="7338696" imgH="1036410" progId="PBrush">
                  <p:embed/>
                  <p:pic>
                    <p:nvPicPr>
                      <p:cNvPr id="1026"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5516564"/>
                        <a:ext cx="12192000" cy="1341437"/>
                      </a:xfrm>
                      <a:prstGeom prst="rect">
                        <a:avLst/>
                      </a:prstGeom>
                      <a:noFill/>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dist="35921" dir="2700000" algn="ctr" rotWithShape="0">
                                <a:srgbClr val="5F5F5F">
                                  <a:alpha val="74997"/>
                                </a:srgbClr>
                              </a:outerShdw>
                            </a:effectLst>
                          </a14:hiddenEffects>
                        </a:ext>
                      </a:extLst>
                    </p:spPr>
                  </p:pic>
                </p:oleObj>
              </mc:Fallback>
            </mc:AlternateContent>
          </a:graphicData>
        </a:graphic>
      </p:graphicFrame>
      <p:sp>
        <p:nvSpPr>
          <p:cNvPr id="1028" name="Rectangle 4"/>
          <p:cNvSpPr>
            <a:spLocks noGrp="1" noChangeArrowheads="1"/>
          </p:cNvSpPr>
          <p:nvPr>
            <p:ph type="title"/>
          </p:nvPr>
        </p:nvSpPr>
        <p:spPr bwMode="auto">
          <a:xfrm>
            <a:off x="4119034" y="-4981"/>
            <a:ext cx="8072967" cy="646331"/>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zh-CN" altLang="de-DE" dirty="0"/>
              <a:t>单击此处编辑母版标题样式</a:t>
            </a:r>
          </a:p>
        </p:txBody>
      </p:sp>
      <p:sp>
        <p:nvSpPr>
          <p:cNvPr id="1029" name="Rectangle 5"/>
          <p:cNvSpPr>
            <a:spLocks noGrp="1" noChangeArrowheads="1"/>
          </p:cNvSpPr>
          <p:nvPr>
            <p:ph type="body" idx="1"/>
          </p:nvPr>
        </p:nvSpPr>
        <p:spPr bwMode="auto">
          <a:xfrm>
            <a:off x="431800" y="765176"/>
            <a:ext cx="11760200" cy="5178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de-DE" dirty="0"/>
              <a:t>单击此处编辑母版文本样式</a:t>
            </a:r>
          </a:p>
          <a:p>
            <a:pPr lvl="1"/>
            <a:r>
              <a:rPr lang="zh-CN" altLang="de-DE" dirty="0"/>
              <a:t>第二级</a:t>
            </a:r>
          </a:p>
          <a:p>
            <a:pPr lvl="2"/>
            <a:r>
              <a:rPr lang="zh-CN" altLang="de-DE" dirty="0"/>
              <a:t>第三级</a:t>
            </a:r>
          </a:p>
          <a:p>
            <a:pPr lvl="3"/>
            <a:r>
              <a:rPr lang="zh-CN" altLang="de-DE" dirty="0"/>
              <a:t>第四级</a:t>
            </a:r>
          </a:p>
          <a:p>
            <a:pPr lvl="4"/>
            <a:r>
              <a:rPr lang="zh-CN" altLang="de-DE" dirty="0"/>
              <a:t>第五级</a:t>
            </a:r>
          </a:p>
        </p:txBody>
      </p:sp>
      <p:sp>
        <p:nvSpPr>
          <p:cNvPr id="2" name="Rectangle 6"/>
          <p:cNvSpPr>
            <a:spLocks noGrp="1" noChangeArrowheads="1"/>
          </p:cNvSpPr>
          <p:nvPr>
            <p:ph type="ftr" sz="quarter" idx="3"/>
          </p:nvPr>
        </p:nvSpPr>
        <p:spPr bwMode="auto">
          <a:xfrm>
            <a:off x="2946400" y="6248400"/>
            <a:ext cx="467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pitchFamily="34" charset="0"/>
                <a:ea typeface="宋体" pitchFamily="2" charset="-122"/>
                <a:cs typeface="+mn-cs"/>
              </a:defRPr>
            </a:lvl1pPr>
          </a:lstStyle>
          <a:p>
            <a:pPr fontAlgn="base">
              <a:spcBef>
                <a:spcPct val="0"/>
              </a:spcBef>
              <a:spcAft>
                <a:spcPct val="0"/>
              </a:spcAft>
              <a:defRPr/>
            </a:pPr>
            <a:endParaRPr lang="en-US" dirty="0">
              <a:solidFill>
                <a:prstClr val="black"/>
              </a:solidFill>
            </a:endParaRPr>
          </a:p>
        </p:txBody>
      </p:sp>
      <p:sp>
        <p:nvSpPr>
          <p:cNvPr id="1030" name="Rectangle 7"/>
          <p:cNvSpPr>
            <a:spLocks noGrp="1" noChangeArrowheads="1"/>
          </p:cNvSpPr>
          <p:nvPr>
            <p:ph type="sldNum" sz="quarter" idx="4"/>
          </p:nvPr>
        </p:nvSpPr>
        <p:spPr bwMode="auto">
          <a:xfrm>
            <a:off x="0" y="6400800"/>
            <a:ext cx="2032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a:latin typeface="Calibri" pitchFamily="34" charset="0"/>
              </a:defRPr>
            </a:lvl1pPr>
          </a:lstStyle>
          <a:p>
            <a:pPr fontAlgn="base">
              <a:spcBef>
                <a:spcPct val="0"/>
              </a:spcBef>
              <a:spcAft>
                <a:spcPct val="0"/>
              </a:spcAft>
              <a:defRPr/>
            </a:pPr>
            <a:fld id="{E6B40CAB-7345-4199-B7C5-C2039740B352}" type="slidenum">
              <a:rPr lang="zh-CN" altLang="en-US" smtClean="0">
                <a:solidFill>
                  <a:prstClr val="black"/>
                </a:solidFill>
                <a:ea typeface="宋体" pitchFamily="2" charset="-122"/>
              </a:rPr>
              <a:pPr fontAlgn="base">
                <a:spcBef>
                  <a:spcPct val="0"/>
                </a:spcBef>
                <a:spcAft>
                  <a:spcPct val="0"/>
                </a:spcAft>
                <a:defRPr/>
              </a:pPr>
              <a:t>‹#›</a:t>
            </a:fld>
            <a:endParaRPr lang="en-US" altLang="zh-CN" dirty="0">
              <a:solidFill>
                <a:prstClr val="black"/>
              </a:solidFill>
              <a:ea typeface="宋体" pitchFamily="2" charset="-122"/>
            </a:endParaRPr>
          </a:p>
        </p:txBody>
      </p:sp>
    </p:spTree>
    <p:extLst>
      <p:ext uri="{BB962C8B-B14F-4D97-AF65-F5344CB8AC3E}">
        <p14:creationId xmlns:p14="http://schemas.microsoft.com/office/powerpoint/2010/main" val="341149855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r" rtl="0" eaLnBrk="0" fontAlgn="base" hangingPunct="0">
        <a:spcBef>
          <a:spcPct val="0"/>
        </a:spcBef>
        <a:spcAft>
          <a:spcPct val="0"/>
        </a:spcAft>
        <a:defRPr sz="3600" b="1">
          <a:solidFill>
            <a:srgbClr val="990000"/>
          </a:solidFill>
          <a:latin typeface="Calibri" pitchFamily="34" charset="0"/>
          <a:ea typeface="+mj-ea"/>
          <a:cs typeface="黑体" charset="0"/>
        </a:defRPr>
      </a:lvl1pPr>
      <a:lvl2pPr algn="r" rtl="0" eaLnBrk="0" fontAlgn="base" hangingPunct="0">
        <a:spcBef>
          <a:spcPct val="0"/>
        </a:spcBef>
        <a:spcAft>
          <a:spcPct val="0"/>
        </a:spcAft>
        <a:defRPr sz="3600" b="1">
          <a:solidFill>
            <a:srgbClr val="990000"/>
          </a:solidFill>
          <a:latin typeface="Times New Roman" pitchFamily="18" charset="0"/>
          <a:ea typeface="黑体" pitchFamily="2" charset="-122"/>
          <a:cs typeface="黑体" charset="0"/>
        </a:defRPr>
      </a:lvl2pPr>
      <a:lvl3pPr algn="r" rtl="0" eaLnBrk="0" fontAlgn="base" hangingPunct="0">
        <a:spcBef>
          <a:spcPct val="0"/>
        </a:spcBef>
        <a:spcAft>
          <a:spcPct val="0"/>
        </a:spcAft>
        <a:defRPr sz="3600" b="1">
          <a:solidFill>
            <a:srgbClr val="990000"/>
          </a:solidFill>
          <a:latin typeface="Times New Roman" pitchFamily="18" charset="0"/>
          <a:ea typeface="黑体" pitchFamily="2" charset="-122"/>
          <a:cs typeface="黑体" charset="0"/>
        </a:defRPr>
      </a:lvl3pPr>
      <a:lvl4pPr algn="r" rtl="0" eaLnBrk="0" fontAlgn="base" hangingPunct="0">
        <a:spcBef>
          <a:spcPct val="0"/>
        </a:spcBef>
        <a:spcAft>
          <a:spcPct val="0"/>
        </a:spcAft>
        <a:defRPr sz="3600" b="1">
          <a:solidFill>
            <a:srgbClr val="990000"/>
          </a:solidFill>
          <a:latin typeface="Times New Roman" pitchFamily="18" charset="0"/>
          <a:ea typeface="黑体" pitchFamily="2" charset="-122"/>
          <a:cs typeface="黑体" charset="0"/>
        </a:defRPr>
      </a:lvl4pPr>
      <a:lvl5pPr algn="r" rtl="0" eaLnBrk="0" fontAlgn="base" hangingPunct="0">
        <a:spcBef>
          <a:spcPct val="0"/>
        </a:spcBef>
        <a:spcAft>
          <a:spcPct val="0"/>
        </a:spcAft>
        <a:defRPr sz="3600" b="1">
          <a:solidFill>
            <a:srgbClr val="990000"/>
          </a:solidFill>
          <a:latin typeface="Times New Roman" pitchFamily="18" charset="0"/>
          <a:ea typeface="黑体" pitchFamily="2" charset="-122"/>
          <a:cs typeface="黑体" charset="0"/>
        </a:defRPr>
      </a:lvl5pPr>
      <a:lvl6pPr marL="457200" algn="r" rtl="0" eaLnBrk="0" fontAlgn="base" hangingPunct="0">
        <a:spcBef>
          <a:spcPct val="0"/>
        </a:spcBef>
        <a:spcAft>
          <a:spcPct val="0"/>
        </a:spcAft>
        <a:defRPr sz="3600" b="1">
          <a:solidFill>
            <a:srgbClr val="990000"/>
          </a:solidFill>
          <a:latin typeface="Times New Roman" pitchFamily="18" charset="0"/>
          <a:ea typeface="黑体" pitchFamily="2" charset="-122"/>
        </a:defRPr>
      </a:lvl6pPr>
      <a:lvl7pPr marL="914400" algn="r" rtl="0" eaLnBrk="0" fontAlgn="base" hangingPunct="0">
        <a:spcBef>
          <a:spcPct val="0"/>
        </a:spcBef>
        <a:spcAft>
          <a:spcPct val="0"/>
        </a:spcAft>
        <a:defRPr sz="3600" b="1">
          <a:solidFill>
            <a:srgbClr val="990000"/>
          </a:solidFill>
          <a:latin typeface="Times New Roman" pitchFamily="18" charset="0"/>
          <a:ea typeface="黑体" pitchFamily="2" charset="-122"/>
        </a:defRPr>
      </a:lvl7pPr>
      <a:lvl8pPr marL="1371600" algn="r" rtl="0" eaLnBrk="0" fontAlgn="base" hangingPunct="0">
        <a:spcBef>
          <a:spcPct val="0"/>
        </a:spcBef>
        <a:spcAft>
          <a:spcPct val="0"/>
        </a:spcAft>
        <a:defRPr sz="3600" b="1">
          <a:solidFill>
            <a:srgbClr val="990000"/>
          </a:solidFill>
          <a:latin typeface="Times New Roman" pitchFamily="18" charset="0"/>
          <a:ea typeface="黑体" pitchFamily="2" charset="-122"/>
        </a:defRPr>
      </a:lvl8pPr>
      <a:lvl9pPr marL="1828800" algn="r" rtl="0" eaLnBrk="0" fontAlgn="base" hangingPunct="0">
        <a:spcBef>
          <a:spcPct val="0"/>
        </a:spcBef>
        <a:spcAft>
          <a:spcPct val="0"/>
        </a:spcAft>
        <a:defRPr sz="3600" b="1">
          <a:solidFill>
            <a:srgbClr val="990000"/>
          </a:solidFill>
          <a:latin typeface="Times New Roman" pitchFamily="18" charset="0"/>
          <a:ea typeface="黑体" pitchFamily="2" charset="-122"/>
        </a:defRPr>
      </a:lvl9pPr>
    </p:titleStyle>
    <p:bodyStyle>
      <a:lvl1pPr marL="342900" indent="-342900" algn="l" rtl="0" eaLnBrk="0" fontAlgn="base" hangingPunct="0">
        <a:spcBef>
          <a:spcPct val="20000"/>
        </a:spcBef>
        <a:spcAft>
          <a:spcPct val="0"/>
        </a:spcAft>
        <a:buClr>
          <a:srgbClr val="990000"/>
        </a:buClr>
        <a:buFont typeface="Wingdings" pitchFamily="2" charset="2"/>
        <a:buChar char="q"/>
        <a:defRPr kumimoji="1" sz="3200">
          <a:solidFill>
            <a:srgbClr val="003399"/>
          </a:solidFill>
          <a:latin typeface="Calibri" pitchFamily="34" charset="0"/>
          <a:ea typeface="+mn-ea"/>
          <a:cs typeface="微软雅黑" charset="0"/>
        </a:defRPr>
      </a:lvl1pPr>
      <a:lvl2pPr marL="742950" indent="-285750" algn="l" rtl="0" eaLnBrk="0" fontAlgn="base" hangingPunct="0">
        <a:spcBef>
          <a:spcPct val="20000"/>
        </a:spcBef>
        <a:spcAft>
          <a:spcPct val="0"/>
        </a:spcAft>
        <a:buClr>
          <a:srgbClr val="990000"/>
        </a:buClr>
        <a:buFont typeface="Wingdings" pitchFamily="2" charset="2"/>
        <a:buChar char="Ø"/>
        <a:defRPr kumimoji="1" sz="2400">
          <a:solidFill>
            <a:schemeClr val="tx1"/>
          </a:solidFill>
          <a:latin typeface="Calibri" pitchFamily="34" charset="0"/>
          <a:ea typeface="+mn-ea"/>
          <a:cs typeface="微软雅黑" charset="0"/>
        </a:defRPr>
      </a:lvl2pPr>
      <a:lvl3pPr marL="1143000" indent="-228600" algn="l" rtl="0" eaLnBrk="0" fontAlgn="base" hangingPunct="0">
        <a:spcBef>
          <a:spcPct val="20000"/>
        </a:spcBef>
        <a:spcAft>
          <a:spcPct val="0"/>
        </a:spcAft>
        <a:buClr>
          <a:srgbClr val="990000"/>
        </a:buClr>
        <a:buChar char="•"/>
        <a:defRPr kumimoji="1" sz="2000">
          <a:solidFill>
            <a:schemeClr val="tx1"/>
          </a:solidFill>
          <a:latin typeface="Calibri" pitchFamily="34" charset="0"/>
          <a:ea typeface="+mn-ea"/>
          <a:cs typeface="微软雅黑" charset="0"/>
        </a:defRPr>
      </a:lvl3pPr>
      <a:lvl4pPr marL="1600200" indent="-228600" algn="l" rtl="0" eaLnBrk="0" fontAlgn="base" hangingPunct="0">
        <a:spcBef>
          <a:spcPct val="20000"/>
        </a:spcBef>
        <a:spcAft>
          <a:spcPct val="0"/>
        </a:spcAft>
        <a:buClr>
          <a:srgbClr val="990000"/>
        </a:buClr>
        <a:buChar char="•"/>
        <a:defRPr sz="2000" b="1">
          <a:solidFill>
            <a:schemeClr val="tx1"/>
          </a:solidFill>
          <a:latin typeface="Calibri" pitchFamily="34" charset="0"/>
          <a:ea typeface="楷体_GB2312" pitchFamily="49" charset="-122"/>
          <a:cs typeface="楷体_GB2312" charset="0"/>
        </a:defRPr>
      </a:lvl4pPr>
      <a:lvl5pPr marL="2057400" indent="-228600" algn="l" rtl="0" eaLnBrk="0" fontAlgn="base" hangingPunct="0">
        <a:spcBef>
          <a:spcPct val="20000"/>
        </a:spcBef>
        <a:spcAft>
          <a:spcPct val="0"/>
        </a:spcAft>
        <a:buClr>
          <a:srgbClr val="990000"/>
        </a:buClr>
        <a:buChar char="•"/>
        <a:defRPr sz="2000" b="1">
          <a:solidFill>
            <a:schemeClr val="tx1"/>
          </a:solidFill>
          <a:latin typeface="Calibri" pitchFamily="34" charset="0"/>
          <a:ea typeface="楷体_GB2312" pitchFamily="49" charset="-122"/>
          <a:cs typeface="楷体_GB2312" charset="0"/>
        </a:defRPr>
      </a:lvl5pPr>
      <a:lvl6pPr marL="2514600" indent="-228600" algn="l" rtl="0" eaLnBrk="0" fontAlgn="base" hangingPunct="0">
        <a:spcBef>
          <a:spcPct val="20000"/>
        </a:spcBef>
        <a:spcAft>
          <a:spcPct val="0"/>
        </a:spcAft>
        <a:buClr>
          <a:srgbClr val="990000"/>
        </a:buClr>
        <a:buChar char="•"/>
        <a:defRPr sz="2000" b="1">
          <a:solidFill>
            <a:schemeClr val="tx1"/>
          </a:solidFill>
          <a:latin typeface="+mn-lt"/>
          <a:ea typeface="楷体_GB2312" pitchFamily="49" charset="-122"/>
        </a:defRPr>
      </a:lvl6pPr>
      <a:lvl7pPr marL="2971800" indent="-228600" algn="l" rtl="0" eaLnBrk="0" fontAlgn="base" hangingPunct="0">
        <a:spcBef>
          <a:spcPct val="20000"/>
        </a:spcBef>
        <a:spcAft>
          <a:spcPct val="0"/>
        </a:spcAft>
        <a:buClr>
          <a:srgbClr val="990000"/>
        </a:buClr>
        <a:buChar char="•"/>
        <a:defRPr sz="2000" b="1">
          <a:solidFill>
            <a:schemeClr val="tx1"/>
          </a:solidFill>
          <a:latin typeface="+mn-lt"/>
          <a:ea typeface="楷体_GB2312" pitchFamily="49" charset="-122"/>
        </a:defRPr>
      </a:lvl7pPr>
      <a:lvl8pPr marL="3429000" indent="-228600" algn="l" rtl="0" eaLnBrk="0" fontAlgn="base" hangingPunct="0">
        <a:spcBef>
          <a:spcPct val="20000"/>
        </a:spcBef>
        <a:spcAft>
          <a:spcPct val="0"/>
        </a:spcAft>
        <a:buClr>
          <a:srgbClr val="990000"/>
        </a:buClr>
        <a:buChar char="•"/>
        <a:defRPr sz="2000" b="1">
          <a:solidFill>
            <a:schemeClr val="tx1"/>
          </a:solidFill>
          <a:latin typeface="+mn-lt"/>
          <a:ea typeface="楷体_GB2312" pitchFamily="49" charset="-122"/>
        </a:defRPr>
      </a:lvl8pPr>
      <a:lvl9pPr marL="3886200" indent="-228600" algn="l" rtl="0" eaLnBrk="0" fontAlgn="base" hangingPunct="0">
        <a:spcBef>
          <a:spcPct val="20000"/>
        </a:spcBef>
        <a:spcAft>
          <a:spcPct val="0"/>
        </a:spcAft>
        <a:buClr>
          <a:srgbClr val="990000"/>
        </a:buClr>
        <a:buChar char="•"/>
        <a:defRPr sz="2000" b="1">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E13648-2E9A-40B9-9175-BC36ACD1202A}"/>
              </a:ext>
            </a:extLst>
          </p:cNvPr>
          <p:cNvSpPr>
            <a:spLocks noGrp="1"/>
          </p:cNvSpPr>
          <p:nvPr>
            <p:ph type="ctrTitle"/>
          </p:nvPr>
        </p:nvSpPr>
        <p:spPr>
          <a:xfrm>
            <a:off x="914400" y="2389632"/>
            <a:ext cx="10363200" cy="1210819"/>
          </a:xfrm>
        </p:spPr>
        <p:txBody>
          <a:bodyPr>
            <a:normAutofit/>
          </a:bodyPr>
          <a:lstStyle/>
          <a:p>
            <a:pPr algn="ctr"/>
            <a:r>
              <a:rPr lang="en-US" altLang="zh-CN" sz="3200" b="1" dirty="0" err="1"/>
              <a:t>MUSEFood</a:t>
            </a:r>
            <a:r>
              <a:rPr lang="en-US" altLang="zh-CN" sz="3200" b="1" dirty="0"/>
              <a:t>: Multi-sensor-based Food Volume</a:t>
            </a:r>
            <a:br>
              <a:rPr lang="en-US" altLang="zh-CN" sz="3200" b="1" dirty="0"/>
            </a:br>
            <a:r>
              <a:rPr lang="en-US" altLang="zh-CN" sz="3200" b="1" dirty="0"/>
              <a:t>Estimation on Smartphones</a:t>
            </a:r>
            <a:endParaRPr lang="zh-CN" altLang="en-US" sz="3200" b="1" dirty="0">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3E09D949-5CF1-4669-A7F5-56558E2B24AC}"/>
              </a:ext>
            </a:extLst>
          </p:cNvPr>
          <p:cNvSpPr>
            <a:spLocks noGrp="1"/>
          </p:cNvSpPr>
          <p:nvPr>
            <p:ph type="subTitle" idx="1"/>
          </p:nvPr>
        </p:nvSpPr>
        <p:spPr>
          <a:xfrm>
            <a:off x="1524000" y="4079875"/>
            <a:ext cx="9144000" cy="2387600"/>
          </a:xfrm>
        </p:spPr>
        <p:txBody>
          <a:bodyPr>
            <a:normAutofit/>
          </a:bodyPr>
          <a:lstStyle/>
          <a:p>
            <a:r>
              <a:rPr lang="en-US" altLang="zh-CN" sz="2000" dirty="0" err="1">
                <a:latin typeface="Arial" panose="020B0604020202020204" pitchFamily="34" charset="0"/>
                <a:cs typeface="Arial" panose="020B0604020202020204" pitchFamily="34" charset="0"/>
              </a:rPr>
              <a:t>Junyi</a:t>
            </a:r>
            <a:r>
              <a:rPr lang="en-US" altLang="zh-CN" sz="2000" dirty="0">
                <a:latin typeface="Arial" panose="020B0604020202020204" pitchFamily="34" charset="0"/>
                <a:cs typeface="Arial" panose="020B0604020202020204" pitchFamily="34" charset="0"/>
              </a:rPr>
              <a:t> Gao, </a:t>
            </a:r>
            <a:r>
              <a:rPr lang="en-US" altLang="zh-CN" sz="2000" dirty="0" err="1">
                <a:latin typeface="Arial" panose="020B0604020202020204" pitchFamily="34" charset="0"/>
                <a:cs typeface="Arial" panose="020B0604020202020204" pitchFamily="34" charset="0"/>
              </a:rPr>
              <a:t>Weihao</a:t>
            </a:r>
            <a:r>
              <a:rPr lang="en-US" altLang="zh-CN" sz="2000" dirty="0">
                <a:latin typeface="Arial" panose="020B0604020202020204" pitchFamily="34" charset="0"/>
                <a:cs typeface="Arial" panose="020B0604020202020204" pitchFamily="34" charset="0"/>
              </a:rPr>
              <a:t> Tan, </a:t>
            </a:r>
            <a:r>
              <a:rPr lang="en-US" altLang="zh-CN" sz="2000" dirty="0" err="1">
                <a:latin typeface="Arial" panose="020B0604020202020204" pitchFamily="34" charset="0"/>
                <a:cs typeface="Arial" panose="020B0604020202020204" pitchFamily="34" charset="0"/>
              </a:rPr>
              <a:t>Liantao</a:t>
            </a:r>
            <a:r>
              <a:rPr lang="en-US" altLang="zh-CN" sz="2000" dirty="0">
                <a:latin typeface="Arial" panose="020B0604020202020204" pitchFamily="34" charset="0"/>
                <a:cs typeface="Arial" panose="020B0604020202020204" pitchFamily="34" charset="0"/>
              </a:rPr>
              <a:t> Ma, </a:t>
            </a:r>
            <a:r>
              <a:rPr lang="en-US" altLang="zh-CN" sz="2000" dirty="0" err="1">
                <a:latin typeface="Arial" panose="020B0604020202020204" pitchFamily="34" charset="0"/>
                <a:cs typeface="Arial" panose="020B0604020202020204" pitchFamily="34" charset="0"/>
              </a:rPr>
              <a:t>Yasha</a:t>
            </a:r>
            <a:r>
              <a:rPr lang="en-US" altLang="zh-CN" sz="2000" dirty="0">
                <a:latin typeface="Arial" panose="020B0604020202020204" pitchFamily="34" charset="0"/>
                <a:cs typeface="Arial" panose="020B0604020202020204" pitchFamily="34" charset="0"/>
              </a:rPr>
              <a:t> Wang, Wen Tang</a:t>
            </a:r>
          </a:p>
          <a:p>
            <a:endParaRPr lang="en-US" altLang="zh-CN" sz="2000" dirty="0">
              <a:latin typeface="Arial" panose="020B0604020202020204" pitchFamily="34" charset="0"/>
              <a:cs typeface="Arial" panose="020B0604020202020204" pitchFamily="34" charset="0"/>
            </a:endParaRPr>
          </a:p>
          <a:p>
            <a:endParaRPr lang="en-US" altLang="zh-CN" sz="2000" dirty="0">
              <a:latin typeface="Arial" panose="020B0604020202020204" pitchFamily="34" charset="0"/>
              <a:cs typeface="Arial" panose="020B0604020202020204" pitchFamily="34" charset="0"/>
            </a:endParaRPr>
          </a:p>
          <a:p>
            <a:endParaRPr lang="en-US" altLang="zh-C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86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III</a:t>
            </a:r>
            <a:r>
              <a:rPr lang="en-US" altLang="zh-CN" dirty="0"/>
              <a:t>. Data Aggregation</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71440" y="873824"/>
            <a:ext cx="7134042" cy="4288353"/>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Actual size scaling</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f</a:t>
            </a:r>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The focal length of the smartphone lens</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m: The width of the smartphone image sensor</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H: The vertical distance from the phone to the desktop</a:t>
            </a: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We can get the actual size of the image and the food:</a:t>
            </a: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4B230A72-31C9-4707-88E2-A20163A5E3DB}"/>
              </a:ext>
            </a:extLst>
          </p:cNvPr>
          <p:cNvPicPr>
            <a:picLocks noChangeAspect="1"/>
          </p:cNvPicPr>
          <p:nvPr/>
        </p:nvPicPr>
        <p:blipFill>
          <a:blip r:embed="rId3"/>
          <a:stretch>
            <a:fillRect/>
          </a:stretch>
        </p:blipFill>
        <p:spPr>
          <a:xfrm>
            <a:off x="7745506" y="1152033"/>
            <a:ext cx="3473764" cy="4167183"/>
          </a:xfrm>
          <a:prstGeom prst="rect">
            <a:avLst/>
          </a:prstGeom>
        </p:spPr>
      </p:pic>
      <p:pic>
        <p:nvPicPr>
          <p:cNvPr id="4" name="图片 3">
            <a:extLst>
              <a:ext uri="{FF2B5EF4-FFF2-40B4-BE49-F238E27FC236}">
                <a16:creationId xmlns:a16="http://schemas.microsoft.com/office/drawing/2014/main" id="{A45268C2-8D37-4303-A9F3-100D39420605}"/>
              </a:ext>
            </a:extLst>
          </p:cNvPr>
          <p:cNvPicPr>
            <a:picLocks noChangeAspect="1"/>
          </p:cNvPicPr>
          <p:nvPr/>
        </p:nvPicPr>
        <p:blipFill>
          <a:blip r:embed="rId4"/>
          <a:stretch>
            <a:fillRect/>
          </a:stretch>
        </p:blipFill>
        <p:spPr>
          <a:xfrm>
            <a:off x="2759931" y="4086564"/>
            <a:ext cx="1957060" cy="732396"/>
          </a:xfrm>
          <a:prstGeom prst="rect">
            <a:avLst/>
          </a:prstGeom>
        </p:spPr>
      </p:pic>
      <p:pic>
        <p:nvPicPr>
          <p:cNvPr id="5" name="图片 4">
            <a:extLst>
              <a:ext uri="{FF2B5EF4-FFF2-40B4-BE49-F238E27FC236}">
                <a16:creationId xmlns:a16="http://schemas.microsoft.com/office/drawing/2014/main" id="{4512FFA2-596D-4665-98DF-CAAEC43495B1}"/>
              </a:ext>
            </a:extLst>
          </p:cNvPr>
          <p:cNvPicPr>
            <a:picLocks noChangeAspect="1"/>
          </p:cNvPicPr>
          <p:nvPr/>
        </p:nvPicPr>
        <p:blipFill>
          <a:blip r:embed="rId5"/>
          <a:stretch>
            <a:fillRect/>
          </a:stretch>
        </p:blipFill>
        <p:spPr>
          <a:xfrm>
            <a:off x="2759931" y="4599912"/>
            <a:ext cx="895238" cy="219048"/>
          </a:xfrm>
          <a:prstGeom prst="rect">
            <a:avLst/>
          </a:prstGeom>
        </p:spPr>
      </p:pic>
      <p:pic>
        <p:nvPicPr>
          <p:cNvPr id="7" name="图片 6">
            <a:extLst>
              <a:ext uri="{FF2B5EF4-FFF2-40B4-BE49-F238E27FC236}">
                <a16:creationId xmlns:a16="http://schemas.microsoft.com/office/drawing/2014/main" id="{246457B7-CE20-44F3-93D6-33EBB4A15427}"/>
              </a:ext>
            </a:extLst>
          </p:cNvPr>
          <p:cNvPicPr>
            <a:picLocks noChangeAspect="1"/>
          </p:cNvPicPr>
          <p:nvPr/>
        </p:nvPicPr>
        <p:blipFill>
          <a:blip r:embed="rId5"/>
          <a:stretch>
            <a:fillRect/>
          </a:stretch>
        </p:blipFill>
        <p:spPr>
          <a:xfrm>
            <a:off x="3207550" y="4771520"/>
            <a:ext cx="895238" cy="219048"/>
          </a:xfrm>
          <a:prstGeom prst="rect">
            <a:avLst/>
          </a:prstGeom>
        </p:spPr>
      </p:pic>
    </p:spTree>
    <p:extLst>
      <p:ext uri="{BB962C8B-B14F-4D97-AF65-F5344CB8AC3E}">
        <p14:creationId xmlns:p14="http://schemas.microsoft.com/office/powerpoint/2010/main" val="19192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III</a:t>
            </a:r>
            <a:r>
              <a:rPr lang="en-US" altLang="zh-CN" dirty="0"/>
              <a:t>. Data Aggregation</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71440" y="918867"/>
            <a:ext cx="10270059" cy="2903359"/>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Food modeling and volume calculating</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From two segmented photos we can get the contours of food items.</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Food volume is modeled and calculated based on differential model.</a:t>
            </a:r>
          </a:p>
          <a:p>
            <a:pPr>
              <a:lnSpc>
                <a:spcPct val="150000"/>
              </a:lnSpc>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E6272973-B637-4FC6-B926-DDC7CE4811E5}"/>
              </a:ext>
            </a:extLst>
          </p:cNvPr>
          <p:cNvPicPr>
            <a:picLocks noChangeAspect="1"/>
          </p:cNvPicPr>
          <p:nvPr/>
        </p:nvPicPr>
        <p:blipFill>
          <a:blip r:embed="rId3"/>
          <a:stretch>
            <a:fillRect/>
          </a:stretch>
        </p:blipFill>
        <p:spPr>
          <a:xfrm>
            <a:off x="1270583" y="2958339"/>
            <a:ext cx="4399478" cy="2438568"/>
          </a:xfrm>
          <a:prstGeom prst="rect">
            <a:avLst/>
          </a:prstGeom>
        </p:spPr>
      </p:pic>
      <p:pic>
        <p:nvPicPr>
          <p:cNvPr id="3" name="图片 2">
            <a:extLst>
              <a:ext uri="{FF2B5EF4-FFF2-40B4-BE49-F238E27FC236}">
                <a16:creationId xmlns:a16="http://schemas.microsoft.com/office/drawing/2014/main" id="{E7CD4146-4078-46CA-BE55-C9335AB50E59}"/>
              </a:ext>
            </a:extLst>
          </p:cNvPr>
          <p:cNvPicPr>
            <a:picLocks noChangeAspect="1"/>
          </p:cNvPicPr>
          <p:nvPr/>
        </p:nvPicPr>
        <p:blipFill>
          <a:blip r:embed="rId4"/>
          <a:stretch>
            <a:fillRect/>
          </a:stretch>
        </p:blipFill>
        <p:spPr>
          <a:xfrm>
            <a:off x="6534162" y="3856427"/>
            <a:ext cx="2980952" cy="1161905"/>
          </a:xfrm>
          <a:prstGeom prst="rect">
            <a:avLst/>
          </a:prstGeom>
        </p:spPr>
      </p:pic>
      <p:sp>
        <p:nvSpPr>
          <p:cNvPr id="6" name="文本框 5">
            <a:extLst>
              <a:ext uri="{FF2B5EF4-FFF2-40B4-BE49-F238E27FC236}">
                <a16:creationId xmlns:a16="http://schemas.microsoft.com/office/drawing/2014/main" id="{DEE768DD-90D4-412F-8BF0-6272B90FF537}"/>
              </a:ext>
            </a:extLst>
          </p:cNvPr>
          <p:cNvSpPr txBox="1"/>
          <p:nvPr/>
        </p:nvSpPr>
        <p:spPr>
          <a:xfrm>
            <a:off x="7654638" y="5035789"/>
            <a:ext cx="4177553"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Width of the segmented food item in the top view</a:t>
            </a:r>
            <a:endParaRPr lang="zh-CN" altLang="en-US" sz="1400" dirty="0">
              <a:solidFill>
                <a:srgbClr val="FF0000"/>
              </a:solidFill>
              <a:latin typeface="Arial" panose="020B0604020202020204" pitchFamily="34" charset="0"/>
              <a:cs typeface="Arial" panose="020B0604020202020204" pitchFamily="34" charset="0"/>
            </a:endParaRPr>
          </a:p>
        </p:txBody>
      </p:sp>
      <p:sp>
        <p:nvSpPr>
          <p:cNvPr id="7" name="箭头: 右 6">
            <a:extLst>
              <a:ext uri="{FF2B5EF4-FFF2-40B4-BE49-F238E27FC236}">
                <a16:creationId xmlns:a16="http://schemas.microsoft.com/office/drawing/2014/main" id="{864E82A6-C14F-4E81-BB6E-9D098FE770DA}"/>
              </a:ext>
            </a:extLst>
          </p:cNvPr>
          <p:cNvSpPr/>
          <p:nvPr/>
        </p:nvSpPr>
        <p:spPr>
          <a:xfrm rot="1075780">
            <a:off x="9078639" y="4803254"/>
            <a:ext cx="630833" cy="607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AE8AF476-227A-4E4E-8B42-26139AAD9AB7}"/>
              </a:ext>
            </a:extLst>
          </p:cNvPr>
          <p:cNvSpPr txBox="1"/>
          <p:nvPr/>
        </p:nvSpPr>
        <p:spPr>
          <a:xfrm>
            <a:off x="7909338" y="3393226"/>
            <a:ext cx="3922853"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Actual size of food items in the top view</a:t>
            </a:r>
            <a:endParaRPr lang="zh-CN" altLang="en-US" sz="1100" dirty="0">
              <a:solidFill>
                <a:srgbClr val="FF0000"/>
              </a:solidFill>
              <a:latin typeface="Arial" panose="020B0604020202020204" pitchFamily="34" charset="0"/>
              <a:cs typeface="Arial" panose="020B0604020202020204" pitchFamily="34" charset="0"/>
            </a:endParaRPr>
          </a:p>
        </p:txBody>
      </p:sp>
      <p:sp>
        <p:nvSpPr>
          <p:cNvPr id="10" name="箭头: 右 9">
            <a:extLst>
              <a:ext uri="{FF2B5EF4-FFF2-40B4-BE49-F238E27FC236}">
                <a16:creationId xmlns:a16="http://schemas.microsoft.com/office/drawing/2014/main" id="{A2885779-283F-4800-AA1D-E41292E832E5}"/>
              </a:ext>
            </a:extLst>
          </p:cNvPr>
          <p:cNvSpPr/>
          <p:nvPr/>
        </p:nvSpPr>
        <p:spPr>
          <a:xfrm rot="19454622">
            <a:off x="8193919" y="3938271"/>
            <a:ext cx="630833" cy="607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224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t>Evaluation</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71440" y="898208"/>
            <a:ext cx="10270059" cy="4242187"/>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MLS echo ranging</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Accurate</a:t>
            </a: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Stable</a:t>
            </a:r>
          </a:p>
          <a:p>
            <a:pPr marL="914400" lvl="1" indent="-457200">
              <a:lnSpc>
                <a:spcPct val="150000"/>
              </a:lnSpc>
              <a:buFont typeface="Arial" panose="020B0604020202020204" pitchFamily="34" charset="0"/>
              <a:buChar char="•"/>
            </a:pPr>
            <a:r>
              <a:rPr lang="en-US" altLang="zh-CN" dirty="0">
                <a:latin typeface="Arial" panose="020B0604020202020204" pitchFamily="34" charset="0"/>
                <a:cs typeface="Arial" panose="020B0604020202020204" pitchFamily="34" charset="0"/>
              </a:rPr>
              <a:t>Repeat the MLS signal every 50ms until the correct distance is obtained</a:t>
            </a:r>
          </a:p>
          <a:p>
            <a:pPr marL="914400" lvl="1" indent="-457200">
              <a:lnSpc>
                <a:spcPct val="150000"/>
              </a:lnSpc>
              <a:buFont typeface="Arial" panose="020B0604020202020204" pitchFamily="34" charset="0"/>
              <a:buChar char="•"/>
            </a:pPr>
            <a:r>
              <a:rPr lang="en-US" altLang="zh-CN" dirty="0">
                <a:latin typeface="Arial" panose="020B0604020202020204" pitchFamily="34" charset="0"/>
                <a:cs typeface="Arial" panose="020B0604020202020204" pitchFamily="34" charset="0"/>
              </a:rPr>
              <a:t>The time spent in this process is the longest retry time.</a:t>
            </a:r>
          </a:p>
          <a:p>
            <a:pPr marL="914400" lvl="1" indent="-457200">
              <a:lnSpc>
                <a:spcPct val="150000"/>
              </a:lnSpc>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580B5D98-CF73-477E-831A-C59BAAF4BE6B}"/>
              </a:ext>
            </a:extLst>
          </p:cNvPr>
          <p:cNvPicPr>
            <a:picLocks noChangeAspect="1"/>
          </p:cNvPicPr>
          <p:nvPr/>
        </p:nvPicPr>
        <p:blipFill>
          <a:blip r:embed="rId3"/>
          <a:stretch>
            <a:fillRect/>
          </a:stretch>
        </p:blipFill>
        <p:spPr>
          <a:xfrm>
            <a:off x="1102657" y="2421118"/>
            <a:ext cx="9786461" cy="1007882"/>
          </a:xfrm>
          <a:prstGeom prst="rect">
            <a:avLst/>
          </a:prstGeom>
        </p:spPr>
      </p:pic>
      <p:pic>
        <p:nvPicPr>
          <p:cNvPr id="11" name="图片 10">
            <a:extLst>
              <a:ext uri="{FF2B5EF4-FFF2-40B4-BE49-F238E27FC236}">
                <a16:creationId xmlns:a16="http://schemas.microsoft.com/office/drawing/2014/main" id="{B4E9CD96-BB1F-452B-AD1C-988B48940B80}"/>
              </a:ext>
            </a:extLst>
          </p:cNvPr>
          <p:cNvPicPr>
            <a:picLocks noChangeAspect="1"/>
          </p:cNvPicPr>
          <p:nvPr/>
        </p:nvPicPr>
        <p:blipFill>
          <a:blip r:embed="rId4"/>
          <a:stretch>
            <a:fillRect/>
          </a:stretch>
        </p:blipFill>
        <p:spPr>
          <a:xfrm>
            <a:off x="912722" y="4820338"/>
            <a:ext cx="9976396" cy="640113"/>
          </a:xfrm>
          <a:prstGeom prst="rect">
            <a:avLst/>
          </a:prstGeom>
        </p:spPr>
      </p:pic>
    </p:spTree>
    <p:extLst>
      <p:ext uri="{BB962C8B-B14F-4D97-AF65-F5344CB8AC3E}">
        <p14:creationId xmlns:p14="http://schemas.microsoft.com/office/powerpoint/2010/main" val="177084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t>Evaluation</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87961" y="893602"/>
            <a:ext cx="8504935" cy="3693319"/>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Volume estimation</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Significantly faster</a:t>
            </a:r>
          </a:p>
          <a:p>
            <a:pPr marL="914400" lvl="1" indent="-457200">
              <a:lnSpc>
                <a:spcPct val="150000"/>
              </a:lnSpc>
              <a:buFont typeface="Arial" panose="020B0604020202020204" pitchFamily="34" charset="0"/>
              <a:buChar char="•"/>
            </a:pPr>
            <a:r>
              <a:rPr lang="en-US" altLang="zh-CN" dirty="0">
                <a:latin typeface="Arial" panose="020B0604020202020204" pitchFamily="34" charset="0"/>
                <a:cs typeface="Arial" panose="020B0604020202020204" pitchFamily="34" charset="0"/>
              </a:rPr>
              <a:t>Takes about </a:t>
            </a:r>
            <a:r>
              <a:rPr lang="en-US" altLang="zh-CN" b="1" dirty="0">
                <a:solidFill>
                  <a:srgbClr val="FF0000"/>
                </a:solidFill>
                <a:latin typeface="Arial" panose="020B0604020202020204" pitchFamily="34" charset="0"/>
                <a:cs typeface="Arial" panose="020B0604020202020204" pitchFamily="34" charset="0"/>
              </a:rPr>
              <a:t>10 seconds </a:t>
            </a:r>
            <a:r>
              <a:rPr lang="en-US" altLang="zh-CN" dirty="0">
                <a:latin typeface="Arial" panose="020B0604020202020204" pitchFamily="34" charset="0"/>
                <a:cs typeface="Arial" panose="020B0604020202020204" pitchFamily="34" charset="0"/>
              </a:rPr>
              <a:t>to segment 100 images</a:t>
            </a:r>
          </a:p>
          <a:p>
            <a:pPr marL="914400" lvl="1" indent="-457200">
              <a:lnSpc>
                <a:spcPct val="150000"/>
              </a:lnSpc>
              <a:buFont typeface="Arial" panose="020B0604020202020204" pitchFamily="34" charset="0"/>
              <a:buChar char="•"/>
            </a:pPr>
            <a:r>
              <a:rPr lang="en-US" altLang="zh-CN" dirty="0">
                <a:latin typeface="Arial" panose="020B0604020202020204" pitchFamily="34" charset="0"/>
                <a:cs typeface="Arial" panose="020B0604020202020204" pitchFamily="34" charset="0"/>
              </a:rPr>
              <a:t>The fastest </a:t>
            </a:r>
            <a:r>
              <a:rPr lang="en-US" altLang="zh-CN" dirty="0" err="1">
                <a:latin typeface="Arial" panose="020B0604020202020204" pitchFamily="34" charset="0"/>
                <a:cs typeface="Arial" panose="020B0604020202020204" pitchFamily="34" charset="0"/>
              </a:rPr>
              <a:t>Grabcut</a:t>
            </a:r>
            <a:r>
              <a:rPr lang="en-US" altLang="zh-CN" dirty="0">
                <a:latin typeface="Arial" panose="020B0604020202020204" pitchFamily="34" charset="0"/>
                <a:cs typeface="Arial" panose="020B0604020202020204" pitchFamily="34" charset="0"/>
              </a:rPr>
              <a:t> method (Grabcut@1) takes </a:t>
            </a:r>
            <a:r>
              <a:rPr lang="en-US" altLang="zh-CN" b="1" dirty="0">
                <a:solidFill>
                  <a:srgbClr val="FF0000"/>
                </a:solidFill>
                <a:latin typeface="Arial" panose="020B0604020202020204" pitchFamily="34" charset="0"/>
                <a:cs typeface="Arial" panose="020B0604020202020204" pitchFamily="34" charset="0"/>
              </a:rPr>
              <a:t>27 seconds</a:t>
            </a:r>
            <a:r>
              <a:rPr lang="en-US" altLang="zh-CN" dirty="0">
                <a:latin typeface="Arial" panose="020B0604020202020204" pitchFamily="34" charset="0"/>
                <a:cs typeface="Arial" panose="020B0604020202020204" pitchFamily="34" charset="0"/>
              </a:rPr>
              <a:t>.</a:t>
            </a:r>
            <a:endParaRPr lang="en-US" altLang="zh-CN" sz="44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More accurate</a:t>
            </a:r>
          </a:p>
          <a:p>
            <a:pPr marL="914400" lvl="1"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Significantly better than state-of-the-art models</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   (We use the water displacement method to get the actual volume)</a:t>
            </a:r>
          </a:p>
        </p:txBody>
      </p:sp>
      <p:pic>
        <p:nvPicPr>
          <p:cNvPr id="3" name="图片 2">
            <a:extLst>
              <a:ext uri="{FF2B5EF4-FFF2-40B4-BE49-F238E27FC236}">
                <a16:creationId xmlns:a16="http://schemas.microsoft.com/office/drawing/2014/main" id="{AA0B256F-BD1E-4146-9E83-E649C7733788}"/>
              </a:ext>
            </a:extLst>
          </p:cNvPr>
          <p:cNvPicPr>
            <a:picLocks noChangeAspect="1"/>
          </p:cNvPicPr>
          <p:nvPr/>
        </p:nvPicPr>
        <p:blipFill>
          <a:blip r:embed="rId3"/>
          <a:stretch>
            <a:fillRect/>
          </a:stretch>
        </p:blipFill>
        <p:spPr>
          <a:xfrm>
            <a:off x="7982161" y="1995474"/>
            <a:ext cx="4021878" cy="1860869"/>
          </a:xfrm>
          <a:prstGeom prst="rect">
            <a:avLst/>
          </a:prstGeom>
        </p:spPr>
      </p:pic>
      <p:pic>
        <p:nvPicPr>
          <p:cNvPr id="5" name="图片 4">
            <a:extLst>
              <a:ext uri="{FF2B5EF4-FFF2-40B4-BE49-F238E27FC236}">
                <a16:creationId xmlns:a16="http://schemas.microsoft.com/office/drawing/2014/main" id="{8DE8A46F-7E91-4611-9BE2-D0BACE54298B}"/>
              </a:ext>
            </a:extLst>
          </p:cNvPr>
          <p:cNvPicPr>
            <a:picLocks noChangeAspect="1"/>
          </p:cNvPicPr>
          <p:nvPr/>
        </p:nvPicPr>
        <p:blipFill>
          <a:blip r:embed="rId4"/>
          <a:stretch>
            <a:fillRect/>
          </a:stretch>
        </p:blipFill>
        <p:spPr>
          <a:xfrm>
            <a:off x="1452183" y="4715819"/>
            <a:ext cx="8923378" cy="1879784"/>
          </a:xfrm>
          <a:prstGeom prst="rect">
            <a:avLst/>
          </a:prstGeom>
        </p:spPr>
      </p:pic>
      <p:pic>
        <p:nvPicPr>
          <p:cNvPr id="6" name="图片 5">
            <a:extLst>
              <a:ext uri="{FF2B5EF4-FFF2-40B4-BE49-F238E27FC236}">
                <a16:creationId xmlns:a16="http://schemas.microsoft.com/office/drawing/2014/main" id="{4640BBF9-2B75-4DE1-B6EE-A07B4636EDE9}"/>
              </a:ext>
            </a:extLst>
          </p:cNvPr>
          <p:cNvPicPr>
            <a:picLocks noChangeAspect="1"/>
          </p:cNvPicPr>
          <p:nvPr/>
        </p:nvPicPr>
        <p:blipFill>
          <a:blip r:embed="rId5"/>
          <a:stretch>
            <a:fillRect/>
          </a:stretch>
        </p:blipFill>
        <p:spPr>
          <a:xfrm>
            <a:off x="8396929" y="899484"/>
            <a:ext cx="3192342" cy="1101872"/>
          </a:xfrm>
          <a:prstGeom prst="rect">
            <a:avLst/>
          </a:prstGeom>
        </p:spPr>
      </p:pic>
    </p:spTree>
    <p:extLst>
      <p:ext uri="{BB962C8B-B14F-4D97-AF65-F5344CB8AC3E}">
        <p14:creationId xmlns:p14="http://schemas.microsoft.com/office/powerpoint/2010/main" val="13726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t>Future Wok</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71440" y="1044512"/>
            <a:ext cx="9724843" cy="3244158"/>
          </a:xfrm>
          <a:prstGeom prst="rect">
            <a:avLst/>
          </a:prstGeom>
        </p:spPr>
        <p:txBody>
          <a:bodyPr wrap="square">
            <a:spAutoFit/>
          </a:bodyPr>
          <a:lstStyle/>
          <a:p>
            <a:pPr marL="457200" indent="-457200">
              <a:lnSpc>
                <a:spcPct val="150000"/>
              </a:lnSpc>
              <a:buFont typeface="Arial" panose="020B0604020202020204" pitchFamily="34" charset="0"/>
              <a:buChar char="•"/>
            </a:pPr>
            <a:r>
              <a:rPr lang="en-US" altLang="zh-CN" sz="2800" dirty="0">
                <a:latin typeface="Arial" panose="020B0604020202020204" pitchFamily="34" charset="0"/>
                <a:cs typeface="Arial" panose="020B0604020202020204" pitchFamily="34" charset="0"/>
              </a:rPr>
              <a:t>Convert volume to nutrient intake</a:t>
            </a:r>
          </a:p>
          <a:p>
            <a:pPr marL="457200" indent="-457200">
              <a:lnSpc>
                <a:spcPct val="150000"/>
              </a:lnSpc>
              <a:buFont typeface="Arial" panose="020B0604020202020204" pitchFamily="34" charset="0"/>
              <a:buChar char="•"/>
            </a:pPr>
            <a:endParaRPr lang="en-US" altLang="zh-CN"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altLang="zh-CN" sz="2800" dirty="0">
                <a:latin typeface="Arial" panose="020B0604020202020204" pitchFamily="34" charset="0"/>
                <a:cs typeface="Arial" panose="020B0604020202020204" pitchFamily="34" charset="0"/>
              </a:rPr>
              <a:t>Estimate volume of multiple foods simultaneously</a:t>
            </a:r>
          </a:p>
          <a:p>
            <a:pPr marL="457200" indent="-457200">
              <a:lnSpc>
                <a:spcPct val="150000"/>
              </a:lnSpc>
              <a:buFont typeface="Arial" panose="020B0604020202020204" pitchFamily="34" charset="0"/>
              <a:buChar char="•"/>
            </a:pPr>
            <a:endParaRPr lang="en-US" altLang="zh-CN"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altLang="zh-CN" sz="2800" dirty="0">
                <a:latin typeface="Arial" panose="020B0604020202020204" pitchFamily="34" charset="0"/>
                <a:cs typeface="Arial" panose="020B0604020202020204" pitchFamily="34" charset="0"/>
              </a:rPr>
              <a:t>Further improve accuracy and stability</a:t>
            </a:r>
          </a:p>
        </p:txBody>
      </p:sp>
    </p:spTree>
    <p:extLst>
      <p:ext uri="{BB962C8B-B14F-4D97-AF65-F5344CB8AC3E}">
        <p14:creationId xmlns:p14="http://schemas.microsoft.com/office/powerpoint/2010/main" val="80031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1FD3690-A90A-42EE-9F1D-1934F1356769}"/>
              </a:ext>
            </a:extLst>
          </p:cNvPr>
          <p:cNvSpPr>
            <a:spLocks noGrp="1"/>
          </p:cNvSpPr>
          <p:nvPr>
            <p:ph type="ctrTitle"/>
          </p:nvPr>
        </p:nvSpPr>
        <p:spPr>
          <a:xfrm>
            <a:off x="914400" y="2831010"/>
            <a:ext cx="10363200" cy="769441"/>
          </a:xfrm>
        </p:spPr>
        <p:txBody>
          <a:bodyPr/>
          <a:lstStyle/>
          <a:p>
            <a:pPr algn="ctr"/>
            <a:r>
              <a:rPr lang="en-US" altLang="zh-CN" sz="4400" dirty="0"/>
              <a:t>Thank You!</a:t>
            </a:r>
            <a:endParaRPr lang="zh-CN" altLang="en-US" sz="4400" dirty="0"/>
          </a:p>
        </p:txBody>
      </p:sp>
    </p:spTree>
    <p:extLst>
      <p:ext uri="{BB962C8B-B14F-4D97-AF65-F5344CB8AC3E}">
        <p14:creationId xmlns:p14="http://schemas.microsoft.com/office/powerpoint/2010/main" val="299619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301829-1104-4819-9E15-715C33D6D411}"/>
              </a:ext>
            </a:extLst>
          </p:cNvPr>
          <p:cNvSpPr>
            <a:spLocks noGrp="1"/>
          </p:cNvSpPr>
          <p:nvPr>
            <p:ph type="title"/>
          </p:nvPr>
        </p:nvSpPr>
        <p:spPr/>
        <p:txBody>
          <a:bodyPr/>
          <a:lstStyle/>
          <a:p>
            <a:r>
              <a:rPr lang="en-US" altLang="zh-CN" dirty="0"/>
              <a:t>Diet Recording:</a:t>
            </a:r>
            <a:r>
              <a:rPr lang="zh-CN" altLang="en-US" dirty="0"/>
              <a:t> </a:t>
            </a:r>
            <a:r>
              <a:rPr lang="en-US" altLang="zh-CN" dirty="0"/>
              <a:t>An</a:t>
            </a:r>
            <a:r>
              <a:rPr lang="zh-CN" altLang="en-US" dirty="0"/>
              <a:t> </a:t>
            </a:r>
            <a:r>
              <a:rPr lang="en-US" altLang="zh-CN" dirty="0"/>
              <a:t>Urgent Need</a:t>
            </a:r>
            <a:endParaRPr lang="zh-CN" altLang="en-US" dirty="0"/>
          </a:p>
        </p:txBody>
      </p:sp>
      <p:pic>
        <p:nvPicPr>
          <p:cNvPr id="4" name="图片 3">
            <a:extLst>
              <a:ext uri="{FF2B5EF4-FFF2-40B4-BE49-F238E27FC236}">
                <a16:creationId xmlns:a16="http://schemas.microsoft.com/office/drawing/2014/main" id="{B125DF4A-D525-4E9A-831D-2BBC7F734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608" y="1316737"/>
            <a:ext cx="3166848" cy="2112263"/>
          </a:xfrm>
          <a:prstGeom prst="rect">
            <a:avLst/>
          </a:prstGeom>
        </p:spPr>
      </p:pic>
      <p:pic>
        <p:nvPicPr>
          <p:cNvPr id="11" name="图片 10">
            <a:extLst>
              <a:ext uri="{FF2B5EF4-FFF2-40B4-BE49-F238E27FC236}">
                <a16:creationId xmlns:a16="http://schemas.microsoft.com/office/drawing/2014/main" id="{76125E8B-76F9-44FE-A630-94EE1E6AF6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20192" y="1316737"/>
            <a:ext cx="3166848" cy="2112263"/>
          </a:xfrm>
          <a:prstGeom prst="rect">
            <a:avLst/>
          </a:prstGeom>
        </p:spPr>
      </p:pic>
      <p:sp>
        <p:nvSpPr>
          <p:cNvPr id="12" name="矩形 11">
            <a:extLst>
              <a:ext uri="{FF2B5EF4-FFF2-40B4-BE49-F238E27FC236}">
                <a16:creationId xmlns:a16="http://schemas.microsoft.com/office/drawing/2014/main" id="{9DFB6A74-06C0-4883-9CFE-B77B6B637AC5}"/>
              </a:ext>
            </a:extLst>
          </p:cNvPr>
          <p:cNvSpPr/>
          <p:nvPr/>
        </p:nvSpPr>
        <p:spPr>
          <a:xfrm>
            <a:off x="8179405" y="3429000"/>
            <a:ext cx="2001253" cy="461665"/>
          </a:xfrm>
          <a:prstGeom prst="rect">
            <a:avLst/>
          </a:prstGeom>
        </p:spPr>
        <p:txBody>
          <a:bodyPr wrap="square">
            <a:spAutoFit/>
          </a:bodyPr>
          <a:lstStyle/>
          <a:p>
            <a:pPr algn="ctr"/>
            <a:r>
              <a:rPr lang="en-US" altLang="zh-CN" sz="2400" b="1" dirty="0">
                <a:solidFill>
                  <a:srgbClr val="FF0000"/>
                </a:solidFill>
                <a:latin typeface="Arial" panose="020B0604020202020204" pitchFamily="34" charset="0"/>
                <a:cs typeface="Arial" panose="020B0604020202020204" pitchFamily="34" charset="0"/>
              </a:rPr>
              <a:t>12% </a:t>
            </a:r>
            <a:r>
              <a:rPr lang="en-US" altLang="zh-CN" sz="2400" dirty="0">
                <a:latin typeface="Arial" panose="020B0604020202020204" pitchFamily="34" charset="0"/>
                <a:cs typeface="Arial" panose="020B0604020202020204" pitchFamily="34" charset="0"/>
              </a:rPr>
              <a:t>Obesity</a:t>
            </a:r>
            <a:endParaRPr lang="zh-CN" altLang="en-US" sz="2400" dirty="0">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9504D2F7-C9ED-4CEE-827F-8D4A46302C87}"/>
              </a:ext>
            </a:extLst>
          </p:cNvPr>
          <p:cNvSpPr/>
          <p:nvPr/>
        </p:nvSpPr>
        <p:spPr>
          <a:xfrm>
            <a:off x="1802989" y="3446972"/>
            <a:ext cx="2293523" cy="461665"/>
          </a:xfrm>
          <a:prstGeom prst="rect">
            <a:avLst/>
          </a:prstGeom>
        </p:spPr>
        <p:txBody>
          <a:bodyPr wrap="square">
            <a:spAutoFit/>
          </a:bodyPr>
          <a:lstStyle/>
          <a:p>
            <a:pPr algn="ctr"/>
            <a:r>
              <a:rPr lang="en-US" altLang="zh-CN" sz="2400" b="1" dirty="0">
                <a:solidFill>
                  <a:srgbClr val="FF0000"/>
                </a:solidFill>
                <a:latin typeface="Arial" panose="020B0604020202020204" pitchFamily="34" charset="0"/>
                <a:cs typeface="Arial" panose="020B0604020202020204" pitchFamily="34" charset="0"/>
              </a:rPr>
              <a:t>9.3% </a:t>
            </a:r>
            <a:r>
              <a:rPr lang="en-US" altLang="zh-CN" sz="2400" dirty="0">
                <a:latin typeface="Arial" panose="020B0604020202020204" pitchFamily="34" charset="0"/>
                <a:cs typeface="Arial" panose="020B0604020202020204" pitchFamily="34" charset="0"/>
              </a:rPr>
              <a:t>Diabetes</a:t>
            </a:r>
            <a:endParaRPr lang="zh-CN" altLang="en-US" sz="2400" dirty="0">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ABBF3DC0-E8D0-466F-89DD-BBD889B438CB}"/>
              </a:ext>
            </a:extLst>
          </p:cNvPr>
          <p:cNvSpPr/>
          <p:nvPr/>
        </p:nvSpPr>
        <p:spPr>
          <a:xfrm>
            <a:off x="3295076" y="5160483"/>
            <a:ext cx="5601848" cy="584775"/>
          </a:xfrm>
          <a:prstGeom prst="rect">
            <a:avLst/>
          </a:prstGeom>
        </p:spPr>
        <p:txBody>
          <a:bodyPr wrap="square">
            <a:spAutoFit/>
          </a:bodyPr>
          <a:lstStyle/>
          <a:p>
            <a:r>
              <a:rPr lang="en-US" altLang="zh-CN" sz="3200" dirty="0">
                <a:latin typeface="Arial" panose="020B0604020202020204" pitchFamily="34" charset="0"/>
                <a:cs typeface="Arial" panose="020B0604020202020204" pitchFamily="34" charset="0"/>
              </a:rPr>
              <a:t> </a:t>
            </a:r>
            <a:r>
              <a:rPr lang="en-US" altLang="zh-CN" sz="3200" b="1" dirty="0">
                <a:solidFill>
                  <a:srgbClr val="FF0000"/>
                </a:solidFill>
                <a:latin typeface="Arial" panose="020B0604020202020204" pitchFamily="34" charset="0"/>
                <a:cs typeface="Arial" panose="020B0604020202020204" pitchFamily="34" charset="0"/>
              </a:rPr>
              <a:t>7.8 million deaths annually</a:t>
            </a:r>
            <a:endParaRPr lang="zh-CN" altLang="en-US" sz="3200" dirty="0">
              <a:latin typeface="Arial" panose="020B0604020202020204" pitchFamily="34" charset="0"/>
              <a:cs typeface="Arial" panose="020B0604020202020204" pitchFamily="34" charset="0"/>
            </a:endParaRPr>
          </a:p>
        </p:txBody>
      </p:sp>
      <p:sp>
        <p:nvSpPr>
          <p:cNvPr id="7" name="箭头: 下 6">
            <a:extLst>
              <a:ext uri="{FF2B5EF4-FFF2-40B4-BE49-F238E27FC236}">
                <a16:creationId xmlns:a16="http://schemas.microsoft.com/office/drawing/2014/main" id="{95E5F826-D325-4217-87E4-1F5570A3BFCD}"/>
              </a:ext>
            </a:extLst>
          </p:cNvPr>
          <p:cNvSpPr/>
          <p:nvPr/>
        </p:nvSpPr>
        <p:spPr>
          <a:xfrm>
            <a:off x="5888736" y="3993759"/>
            <a:ext cx="414528" cy="1003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3091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301829-1104-4819-9E15-715C33D6D411}"/>
              </a:ext>
            </a:extLst>
          </p:cNvPr>
          <p:cNvSpPr>
            <a:spLocks noGrp="1"/>
          </p:cNvSpPr>
          <p:nvPr>
            <p:ph type="title"/>
          </p:nvPr>
        </p:nvSpPr>
        <p:spPr/>
        <p:txBody>
          <a:bodyPr/>
          <a:lstStyle/>
          <a:p>
            <a:r>
              <a:rPr lang="en-US" altLang="zh-CN" dirty="0"/>
              <a:t>How To Record Your Diet</a:t>
            </a:r>
            <a:endParaRPr lang="zh-CN" altLang="en-US" dirty="0"/>
          </a:p>
        </p:txBody>
      </p:sp>
      <p:sp>
        <p:nvSpPr>
          <p:cNvPr id="9" name="矩形 8">
            <a:extLst>
              <a:ext uri="{FF2B5EF4-FFF2-40B4-BE49-F238E27FC236}">
                <a16:creationId xmlns:a16="http://schemas.microsoft.com/office/drawing/2014/main" id="{FD8F1B04-D34D-420B-A592-BA15EFB9F328}"/>
              </a:ext>
            </a:extLst>
          </p:cNvPr>
          <p:cNvSpPr/>
          <p:nvPr/>
        </p:nvSpPr>
        <p:spPr>
          <a:xfrm>
            <a:off x="171440" y="1024201"/>
            <a:ext cx="11506955" cy="523220"/>
          </a:xfrm>
          <a:prstGeom prst="rect">
            <a:avLst/>
          </a:prstGeom>
        </p:spPr>
        <p:txBody>
          <a:bodyPr wrap="square">
            <a:spAutoFit/>
          </a:bodyPr>
          <a:lstStyle/>
          <a:p>
            <a:r>
              <a:rPr lang="en-US" altLang="zh-CN" sz="2800" b="1" dirty="0">
                <a:solidFill>
                  <a:srgbClr val="FF0000"/>
                </a:solidFill>
                <a:latin typeface="Arial" panose="020B0604020202020204" pitchFamily="34" charset="0"/>
                <a:cs typeface="Arial" panose="020B0604020202020204" pitchFamily="34" charset="0"/>
              </a:rPr>
              <a:t>Step 1: </a:t>
            </a:r>
            <a:r>
              <a:rPr lang="en-US" altLang="zh-CN" sz="2800" dirty="0">
                <a:latin typeface="Arial" panose="020B0604020202020204" pitchFamily="34" charset="0"/>
                <a:cs typeface="Arial" panose="020B0604020202020204" pitchFamily="34" charset="0"/>
              </a:rPr>
              <a:t>Record what you eat</a:t>
            </a:r>
            <a:endParaRPr lang="zh-CN" altLang="en-US" sz="4000" dirty="0">
              <a:latin typeface="Arial" panose="020B0604020202020204" pitchFamily="34" charset="0"/>
              <a:cs typeface="Arial" panose="020B0604020202020204" pitchFamily="34" charset="0"/>
            </a:endParaRPr>
          </a:p>
        </p:txBody>
      </p:sp>
      <p:pic>
        <p:nvPicPr>
          <p:cNvPr id="10" name="内容占位符 4">
            <a:extLst>
              <a:ext uri="{FF2B5EF4-FFF2-40B4-BE49-F238E27FC236}">
                <a16:creationId xmlns:a16="http://schemas.microsoft.com/office/drawing/2014/main" id="{E7F28387-3F2B-446B-81DD-C34075ABB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588494" y="1141862"/>
            <a:ext cx="3555746" cy="2113024"/>
          </a:xfrm>
          <a:prstGeom prst="rect">
            <a:avLst/>
          </a:prstGeom>
          <a:noFill/>
          <a:ln w="9525">
            <a:noFill/>
            <a:miter lim="800000"/>
            <a:headEnd/>
            <a:tailEnd/>
          </a:ln>
        </p:spPr>
      </p:pic>
      <p:sp>
        <p:nvSpPr>
          <p:cNvPr id="15" name="矩形 14">
            <a:extLst>
              <a:ext uri="{FF2B5EF4-FFF2-40B4-BE49-F238E27FC236}">
                <a16:creationId xmlns:a16="http://schemas.microsoft.com/office/drawing/2014/main" id="{87EF6724-6FB9-4387-88B0-462FEAA350EC}"/>
              </a:ext>
            </a:extLst>
          </p:cNvPr>
          <p:cNvSpPr/>
          <p:nvPr/>
        </p:nvSpPr>
        <p:spPr>
          <a:xfrm>
            <a:off x="861688" y="1687623"/>
            <a:ext cx="6380360" cy="958660"/>
          </a:xfrm>
          <a:prstGeom prst="rect">
            <a:avLst/>
          </a:prstGeom>
        </p:spPr>
        <p:txBody>
          <a:bodyPr wrap="square">
            <a:spAutoFit/>
          </a:bodyPr>
          <a:lstStyle/>
          <a:p>
            <a:pPr>
              <a:lnSpc>
                <a:spcPct val="150000"/>
              </a:lnSpc>
            </a:pPr>
            <a:r>
              <a:rPr lang="en-US" altLang="zh-CN" sz="2000" dirty="0">
                <a:latin typeface="Arial" panose="020B0604020202020204" pitchFamily="34" charset="0"/>
                <a:cs typeface="Arial" panose="020B0604020202020204" pitchFamily="34" charset="0"/>
              </a:rPr>
              <a:t>Many APPs can help you automatically recognize and record your food.</a:t>
            </a:r>
            <a:endParaRPr lang="zh-CN" altLang="en-US" sz="2000" dirty="0">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FE183E15-A9FF-43DB-8EE5-EEF957BA670B}"/>
              </a:ext>
            </a:extLst>
          </p:cNvPr>
          <p:cNvSpPr/>
          <p:nvPr/>
        </p:nvSpPr>
        <p:spPr>
          <a:xfrm>
            <a:off x="171440" y="3429000"/>
            <a:ext cx="11506955" cy="523220"/>
          </a:xfrm>
          <a:prstGeom prst="rect">
            <a:avLst/>
          </a:prstGeom>
        </p:spPr>
        <p:txBody>
          <a:bodyPr wrap="square">
            <a:spAutoFit/>
          </a:bodyPr>
          <a:lstStyle/>
          <a:p>
            <a:r>
              <a:rPr lang="en-US" altLang="zh-CN" sz="2800" b="1" dirty="0">
                <a:solidFill>
                  <a:srgbClr val="FF0000"/>
                </a:solidFill>
                <a:latin typeface="Arial" panose="020B0604020202020204" pitchFamily="34" charset="0"/>
                <a:cs typeface="Arial" panose="020B0604020202020204" pitchFamily="34" charset="0"/>
              </a:rPr>
              <a:t>Step 2: </a:t>
            </a:r>
            <a:r>
              <a:rPr lang="en-US" altLang="zh-CN" sz="2800" dirty="0">
                <a:latin typeface="Arial" panose="020B0604020202020204" pitchFamily="34" charset="0"/>
                <a:cs typeface="Arial" panose="020B0604020202020204" pitchFamily="34" charset="0"/>
              </a:rPr>
              <a:t>Record how much you eat</a:t>
            </a:r>
            <a:endParaRPr lang="zh-CN" altLang="en-US" sz="4000" dirty="0">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3F15C32E-B71A-4853-AF9A-CB51BF6BD370}"/>
              </a:ext>
            </a:extLst>
          </p:cNvPr>
          <p:cNvSpPr/>
          <p:nvPr/>
        </p:nvSpPr>
        <p:spPr>
          <a:xfrm>
            <a:off x="861688" y="4121498"/>
            <a:ext cx="6380360" cy="496996"/>
          </a:xfrm>
          <a:prstGeom prst="rect">
            <a:avLst/>
          </a:prstGeom>
        </p:spPr>
        <p:txBody>
          <a:bodyPr wrap="square">
            <a:spAutoFit/>
          </a:bodyPr>
          <a:lstStyle/>
          <a:p>
            <a:pPr>
              <a:lnSpc>
                <a:spcPct val="150000"/>
              </a:lnSpc>
            </a:pPr>
            <a:r>
              <a:rPr lang="en-US" altLang="zh-CN" sz="2000" dirty="0">
                <a:latin typeface="Arial" panose="020B0604020202020204" pitchFamily="34" charset="0"/>
                <a:cs typeface="Arial" panose="020B0604020202020204" pitchFamily="34" charset="0"/>
              </a:rPr>
              <a:t>Mainly rely on human estimation and manually input</a:t>
            </a:r>
            <a:endParaRPr lang="zh-CN" altLang="en-US" sz="2000" dirty="0">
              <a:latin typeface="Arial" panose="020B0604020202020204" pitchFamily="34" charset="0"/>
              <a:cs typeface="Arial" panose="020B0604020202020204" pitchFamily="34" charset="0"/>
            </a:endParaRPr>
          </a:p>
        </p:txBody>
      </p:sp>
      <p:pic>
        <p:nvPicPr>
          <p:cNvPr id="19" name="图片 18">
            <a:extLst>
              <a:ext uri="{FF2B5EF4-FFF2-40B4-BE49-F238E27FC236}">
                <a16:creationId xmlns:a16="http://schemas.microsoft.com/office/drawing/2014/main" id="{69FD1E97-1E87-4BD6-AEBD-201016A11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494" y="3533157"/>
            <a:ext cx="3555746" cy="2113024"/>
          </a:xfrm>
          <a:prstGeom prst="rect">
            <a:avLst/>
          </a:prstGeom>
        </p:spPr>
      </p:pic>
      <p:sp>
        <p:nvSpPr>
          <p:cNvPr id="20" name="矩形 19">
            <a:extLst>
              <a:ext uri="{FF2B5EF4-FFF2-40B4-BE49-F238E27FC236}">
                <a16:creationId xmlns:a16="http://schemas.microsoft.com/office/drawing/2014/main" id="{A4046CBC-7AEA-4AA3-A81C-E114B59C19FB}"/>
              </a:ext>
            </a:extLst>
          </p:cNvPr>
          <p:cNvSpPr/>
          <p:nvPr/>
        </p:nvSpPr>
        <p:spPr>
          <a:xfrm>
            <a:off x="1801692" y="4833115"/>
            <a:ext cx="918344" cy="658835"/>
          </a:xfrm>
          <a:prstGeom prst="rect">
            <a:avLst/>
          </a:prstGeom>
        </p:spPr>
        <p:txBody>
          <a:bodyPr wrap="square">
            <a:spAutoFit/>
          </a:bodyPr>
          <a:lstStyle/>
          <a:p>
            <a:pPr>
              <a:lnSpc>
                <a:spcPct val="150000"/>
              </a:lnSpc>
            </a:pPr>
            <a:r>
              <a:rPr lang="en-US" altLang="zh-CN" sz="2800" b="1" dirty="0">
                <a:solidFill>
                  <a:srgbClr val="FF0000"/>
                </a:solidFill>
                <a:latin typeface="Arial" panose="020B0604020202020204" pitchFamily="34" charset="0"/>
                <a:cs typeface="Arial" panose="020B0604020202020204" pitchFamily="34" charset="0"/>
              </a:rPr>
              <a:t>20%</a:t>
            </a:r>
            <a:endParaRPr lang="zh-CN" altLang="en-US" sz="2800" dirty="0">
              <a:latin typeface="Arial" panose="020B0604020202020204" pitchFamily="34" charset="0"/>
              <a:cs typeface="Arial" panose="020B0604020202020204" pitchFamily="34" charset="0"/>
            </a:endParaRPr>
          </a:p>
        </p:txBody>
      </p:sp>
      <p:sp>
        <p:nvSpPr>
          <p:cNvPr id="5" name="箭头: 虚尾 4">
            <a:extLst>
              <a:ext uri="{FF2B5EF4-FFF2-40B4-BE49-F238E27FC236}">
                <a16:creationId xmlns:a16="http://schemas.microsoft.com/office/drawing/2014/main" id="{9CDA80D3-A9CF-47D7-ADC6-685D63E2C7DA}"/>
              </a:ext>
            </a:extLst>
          </p:cNvPr>
          <p:cNvSpPr/>
          <p:nvPr/>
        </p:nvSpPr>
        <p:spPr>
          <a:xfrm rot="16200000">
            <a:off x="1127470" y="5057697"/>
            <a:ext cx="658836" cy="225359"/>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2919DB63-6ADB-4226-8B45-248B9BC443A4}"/>
              </a:ext>
            </a:extLst>
          </p:cNvPr>
          <p:cNvSpPr/>
          <p:nvPr/>
        </p:nvSpPr>
        <p:spPr>
          <a:xfrm>
            <a:off x="2794695" y="4833114"/>
            <a:ext cx="1530736" cy="658835"/>
          </a:xfrm>
          <a:prstGeom prst="rect">
            <a:avLst/>
          </a:prstGeom>
        </p:spPr>
        <p:txBody>
          <a:bodyPr wrap="square">
            <a:spAutoFit/>
          </a:bodyPr>
          <a:lstStyle/>
          <a:p>
            <a:pPr>
              <a:lnSpc>
                <a:spcPct val="150000"/>
              </a:lnSpc>
            </a:pPr>
            <a:r>
              <a:rPr lang="en-US" altLang="zh-CN" sz="2800" b="1" dirty="0">
                <a:solidFill>
                  <a:srgbClr val="FF0000"/>
                </a:solidFill>
                <a:latin typeface="Arial" panose="020B0604020202020204" pitchFamily="34" charset="0"/>
                <a:cs typeface="Arial" panose="020B0604020202020204" pitchFamily="34" charset="0"/>
              </a:rPr>
              <a:t>Error</a:t>
            </a:r>
            <a:endParaRPr lang="zh-CN"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6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8" grpId="0"/>
      <p:bldP spid="20" grpId="0"/>
      <p:bldP spid="5"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t>Volume Estimation Is Challenging</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71440" y="992054"/>
            <a:ext cx="11506955" cy="523220"/>
          </a:xfrm>
          <a:prstGeom prst="rect">
            <a:avLst/>
          </a:prstGeom>
        </p:spPr>
        <p:txBody>
          <a:bodyPr wrap="square">
            <a:spAutoFit/>
          </a:bodyPr>
          <a:lstStyle/>
          <a:p>
            <a:r>
              <a:rPr lang="en-US" altLang="zh-CN" sz="2800" b="1" dirty="0">
                <a:solidFill>
                  <a:srgbClr val="FF0000"/>
                </a:solidFill>
                <a:latin typeface="Arial" panose="020B0604020202020204" pitchFamily="34" charset="0"/>
                <a:cs typeface="Arial" panose="020B0604020202020204" pitchFamily="34" charset="0"/>
              </a:rPr>
              <a:t>Challenge 1: </a:t>
            </a:r>
            <a:r>
              <a:rPr lang="en-US" altLang="zh-CN" sz="2800" dirty="0">
                <a:latin typeface="Arial" panose="020B0604020202020204" pitchFamily="34" charset="0"/>
                <a:cs typeface="Arial" panose="020B0604020202020204" pitchFamily="34" charset="0"/>
              </a:rPr>
              <a:t>Segmenting the food in the image from the background</a:t>
            </a:r>
            <a:endParaRPr lang="zh-CN" altLang="en-US" sz="4000" dirty="0">
              <a:latin typeface="Arial" panose="020B0604020202020204" pitchFamily="34" charset="0"/>
              <a:cs typeface="Arial" panose="020B0604020202020204" pitchFamily="34" charset="0"/>
            </a:endParaRPr>
          </a:p>
        </p:txBody>
      </p:sp>
      <p:pic>
        <p:nvPicPr>
          <p:cNvPr id="12" name="图片 11">
            <a:extLst>
              <a:ext uri="{FF2B5EF4-FFF2-40B4-BE49-F238E27FC236}">
                <a16:creationId xmlns:a16="http://schemas.microsoft.com/office/drawing/2014/main" id="{7273C204-C312-4185-AEBD-5FB5523D34E7}"/>
              </a:ext>
            </a:extLst>
          </p:cNvPr>
          <p:cNvPicPr>
            <a:picLocks noChangeAspect="1"/>
          </p:cNvPicPr>
          <p:nvPr/>
        </p:nvPicPr>
        <p:blipFill rotWithShape="1">
          <a:blip r:embed="rId3">
            <a:extLst>
              <a:ext uri="{28A0092B-C50C-407E-A947-70E740481C1C}">
                <a14:useLocalDpi xmlns:a14="http://schemas.microsoft.com/office/drawing/2010/main" val="0"/>
              </a:ext>
            </a:extLst>
          </a:blip>
          <a:srcRect r="49986"/>
          <a:stretch/>
        </p:blipFill>
        <p:spPr>
          <a:xfrm>
            <a:off x="2953901" y="1681101"/>
            <a:ext cx="1459603" cy="1469133"/>
          </a:xfrm>
          <a:prstGeom prst="rect">
            <a:avLst/>
          </a:prstGeom>
        </p:spPr>
      </p:pic>
      <p:sp>
        <p:nvSpPr>
          <p:cNvPr id="14" name="矩形 13">
            <a:extLst>
              <a:ext uri="{FF2B5EF4-FFF2-40B4-BE49-F238E27FC236}">
                <a16:creationId xmlns:a16="http://schemas.microsoft.com/office/drawing/2014/main" id="{1A5F9CF8-D9BC-4409-A40A-9757522F5CB3}"/>
              </a:ext>
            </a:extLst>
          </p:cNvPr>
          <p:cNvSpPr/>
          <p:nvPr/>
        </p:nvSpPr>
        <p:spPr>
          <a:xfrm>
            <a:off x="1104504" y="3316061"/>
            <a:ext cx="9197736" cy="3266985"/>
          </a:xfrm>
          <a:prstGeom prst="rect">
            <a:avLst/>
          </a:prstGeom>
        </p:spPr>
        <p:txBody>
          <a:bodyPr wrap="square">
            <a:spAutoFit/>
          </a:bodyPr>
          <a:lstStyle/>
          <a:p>
            <a:pPr>
              <a:lnSpc>
                <a:spcPct val="150000"/>
              </a:lnSpc>
            </a:pPr>
            <a:r>
              <a:rPr lang="en-US" altLang="zh-CN" sz="2000" dirty="0">
                <a:latin typeface="Arial" panose="020B0604020202020204" pitchFamily="34" charset="0"/>
                <a:cs typeface="Arial" panose="020B0604020202020204" pitchFamily="34" charset="0"/>
              </a:rPr>
              <a:t>Previous works are mainly based on </a:t>
            </a:r>
            <a:r>
              <a:rPr lang="en-US" altLang="zh-CN" sz="2000" dirty="0" err="1">
                <a:latin typeface="Arial" panose="020B0604020202020204" pitchFamily="34" charset="0"/>
                <a:cs typeface="Arial" panose="020B0604020202020204" pitchFamily="34" charset="0"/>
              </a:rPr>
              <a:t>GrabCut</a:t>
            </a:r>
            <a:r>
              <a:rPr lang="en-US" altLang="zh-CN" sz="2000" dirty="0">
                <a:latin typeface="Arial" panose="020B0604020202020204" pitchFamily="34" charset="0"/>
                <a:cs typeface="Arial" panose="020B0604020202020204" pitchFamily="34" charset="0"/>
              </a:rPr>
              <a:t> and Point Matching</a:t>
            </a:r>
          </a:p>
          <a:p>
            <a:pPr marL="285750"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Slow</a:t>
            </a:r>
          </a:p>
          <a:p>
            <a:pPr marL="742950" lvl="1"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Require many iterations to segment a single image</a:t>
            </a:r>
          </a:p>
          <a:p>
            <a:pPr marL="285750"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Inaccurate</a:t>
            </a:r>
          </a:p>
          <a:p>
            <a:pPr marL="742950" lvl="1"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Extract edges based on color contrast, not texture characteristics</a:t>
            </a:r>
          </a:p>
          <a:p>
            <a:pPr marL="285750"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Have strict requirements on image quality </a:t>
            </a:r>
          </a:p>
          <a:p>
            <a:pPr marL="742950" lvl="1"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Background texture, reflections and even specified shooting angles</a:t>
            </a:r>
            <a:endParaRPr lang="zh-CN" altLang="en-US" sz="20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C215AE62-2096-43F0-9FF1-05F71DE09010}"/>
              </a:ext>
            </a:extLst>
          </p:cNvPr>
          <p:cNvPicPr>
            <a:picLocks noChangeAspect="1"/>
          </p:cNvPicPr>
          <p:nvPr/>
        </p:nvPicPr>
        <p:blipFill rotWithShape="1">
          <a:blip r:embed="rId3">
            <a:extLst>
              <a:ext uri="{28A0092B-C50C-407E-A947-70E740481C1C}">
                <a14:useLocalDpi xmlns:a14="http://schemas.microsoft.com/office/drawing/2010/main" val="0"/>
              </a:ext>
            </a:extLst>
          </a:blip>
          <a:srcRect l="49986"/>
          <a:stretch/>
        </p:blipFill>
        <p:spPr>
          <a:xfrm>
            <a:off x="7418039" y="1665097"/>
            <a:ext cx="1459603" cy="1469133"/>
          </a:xfrm>
          <a:prstGeom prst="rect">
            <a:avLst/>
          </a:prstGeom>
        </p:spPr>
      </p:pic>
      <p:sp>
        <p:nvSpPr>
          <p:cNvPr id="7" name="箭头: 下 6">
            <a:extLst>
              <a:ext uri="{FF2B5EF4-FFF2-40B4-BE49-F238E27FC236}">
                <a16:creationId xmlns:a16="http://schemas.microsoft.com/office/drawing/2014/main" id="{D327A67A-DDC6-418E-90E3-BE5ED0C9872F}"/>
              </a:ext>
            </a:extLst>
          </p:cNvPr>
          <p:cNvSpPr/>
          <p:nvPr/>
        </p:nvSpPr>
        <p:spPr>
          <a:xfrm rot="16200000">
            <a:off x="5708508" y="1898157"/>
            <a:ext cx="414528" cy="1003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153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t>Challenges of Volume Estimation</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71440" y="1006031"/>
            <a:ext cx="11506955" cy="954107"/>
          </a:xfrm>
          <a:prstGeom prst="rect">
            <a:avLst/>
          </a:prstGeom>
        </p:spPr>
        <p:txBody>
          <a:bodyPr wrap="square">
            <a:spAutoFit/>
          </a:bodyPr>
          <a:lstStyle/>
          <a:p>
            <a:r>
              <a:rPr lang="en-US" altLang="zh-CN" sz="2800" b="1" dirty="0">
                <a:solidFill>
                  <a:srgbClr val="FF0000"/>
                </a:solidFill>
                <a:latin typeface="Arial" panose="020B0604020202020204" pitchFamily="34" charset="0"/>
                <a:cs typeface="Arial" panose="020B0604020202020204" pitchFamily="34" charset="0"/>
              </a:rPr>
              <a:t>Challenge 2: </a:t>
            </a:r>
            <a:r>
              <a:rPr lang="en-US" altLang="zh-CN" sz="2800" dirty="0">
                <a:latin typeface="Arial" panose="020B0604020202020204" pitchFamily="34" charset="0"/>
                <a:cs typeface="Arial" panose="020B0604020202020204" pitchFamily="34" charset="0"/>
              </a:rPr>
              <a:t>Converting the relative size of the food in an image to its                        		    actual size </a:t>
            </a:r>
            <a:endParaRPr lang="zh-CN" altLang="en-US" sz="2800"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0E4AA1A7-7800-4428-8084-E6C75FA9B509}"/>
              </a:ext>
            </a:extLst>
          </p:cNvPr>
          <p:cNvPicPr>
            <a:picLocks noChangeAspect="1"/>
          </p:cNvPicPr>
          <p:nvPr/>
        </p:nvPicPr>
        <p:blipFill>
          <a:blip r:embed="rId3"/>
          <a:stretch>
            <a:fillRect/>
          </a:stretch>
        </p:blipFill>
        <p:spPr>
          <a:xfrm>
            <a:off x="8384564" y="2307571"/>
            <a:ext cx="2187578" cy="1474924"/>
          </a:xfrm>
          <a:prstGeom prst="rect">
            <a:avLst/>
          </a:prstGeom>
        </p:spPr>
      </p:pic>
      <p:pic>
        <p:nvPicPr>
          <p:cNvPr id="4" name="图片 3">
            <a:extLst>
              <a:ext uri="{FF2B5EF4-FFF2-40B4-BE49-F238E27FC236}">
                <a16:creationId xmlns:a16="http://schemas.microsoft.com/office/drawing/2014/main" id="{39683DE0-A54C-4340-8C79-29D0877D48D8}"/>
              </a:ext>
            </a:extLst>
          </p:cNvPr>
          <p:cNvPicPr>
            <a:picLocks noChangeAspect="1"/>
          </p:cNvPicPr>
          <p:nvPr/>
        </p:nvPicPr>
        <p:blipFill>
          <a:blip r:embed="rId4"/>
          <a:stretch>
            <a:fillRect/>
          </a:stretch>
        </p:blipFill>
        <p:spPr>
          <a:xfrm>
            <a:off x="6439354" y="2423371"/>
            <a:ext cx="1299602" cy="1364851"/>
          </a:xfrm>
          <a:prstGeom prst="rect">
            <a:avLst/>
          </a:prstGeom>
        </p:spPr>
      </p:pic>
      <p:sp>
        <p:nvSpPr>
          <p:cNvPr id="9" name="矩形 8">
            <a:extLst>
              <a:ext uri="{FF2B5EF4-FFF2-40B4-BE49-F238E27FC236}">
                <a16:creationId xmlns:a16="http://schemas.microsoft.com/office/drawing/2014/main" id="{4FB24E2D-AFFF-4C2A-A38B-A6B9A0CBF383}"/>
              </a:ext>
            </a:extLst>
          </p:cNvPr>
          <p:cNvSpPr/>
          <p:nvPr/>
        </p:nvSpPr>
        <p:spPr>
          <a:xfrm>
            <a:off x="862584" y="2123320"/>
            <a:ext cx="11009440" cy="3266985"/>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Using a reference object of known size</a:t>
            </a:r>
          </a:p>
          <a:p>
            <a:pPr marL="742950" lvl="1"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Inconvenient</a:t>
            </a:r>
          </a:p>
          <a:p>
            <a:pPr marL="742950" lvl="1"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Inaccurate</a:t>
            </a:r>
          </a:p>
          <a:p>
            <a:pPr marL="742950" lvl="1" indent="-28575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Using special training images</a:t>
            </a:r>
          </a:p>
          <a:p>
            <a:pPr marL="742950" lvl="1"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High cost</a:t>
            </a:r>
          </a:p>
          <a:p>
            <a:pPr marL="742950" lvl="1" indent="-28575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Limited to specific food</a:t>
            </a:r>
            <a:endParaRPr lang="zh-CN" altLang="en-US" sz="2000"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EFB00F7D-471D-4ED0-A743-CFA0C867092F}"/>
              </a:ext>
            </a:extLst>
          </p:cNvPr>
          <p:cNvPicPr>
            <a:picLocks noChangeAspect="1"/>
          </p:cNvPicPr>
          <p:nvPr/>
        </p:nvPicPr>
        <p:blipFill>
          <a:blip r:embed="rId5"/>
          <a:stretch>
            <a:fillRect/>
          </a:stretch>
        </p:blipFill>
        <p:spPr>
          <a:xfrm>
            <a:off x="7734763" y="4402206"/>
            <a:ext cx="1299602" cy="1361192"/>
          </a:xfrm>
          <a:prstGeom prst="rect">
            <a:avLst/>
          </a:prstGeom>
        </p:spPr>
      </p:pic>
    </p:spTree>
    <p:extLst>
      <p:ext uri="{BB962C8B-B14F-4D97-AF65-F5344CB8AC3E}">
        <p14:creationId xmlns:p14="http://schemas.microsoft.com/office/powerpoint/2010/main" val="94229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t>Our Solution</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241456" y="1007936"/>
            <a:ext cx="5520396" cy="3151825"/>
          </a:xfrm>
          <a:prstGeom prst="rect">
            <a:avLst/>
          </a:prstGeom>
        </p:spPr>
        <p:txBody>
          <a:bodyPr wrap="square">
            <a:spAutoFit/>
          </a:bodyPr>
          <a:lstStyle/>
          <a:p>
            <a:pPr>
              <a:lnSpc>
                <a:spcPct val="150000"/>
              </a:lnSpc>
            </a:pPr>
            <a:r>
              <a:rPr lang="en-US" altLang="zh-CN" sz="2800" dirty="0" err="1">
                <a:latin typeface="Arial" panose="020B0604020202020204" pitchFamily="34" charset="0"/>
                <a:cs typeface="Arial" panose="020B0604020202020204" pitchFamily="34" charset="0"/>
              </a:rPr>
              <a:t>MUSEFood</a:t>
            </a:r>
            <a:endParaRPr lang="en-US" altLang="zh-CN"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Echo ranging method to calculate the actual volume</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Multitask Fully Convolutional Network to segment food items</a:t>
            </a:r>
          </a:p>
          <a:p>
            <a:pPr marL="457200" indent="-457200">
              <a:lnSpc>
                <a:spcPct val="150000"/>
              </a:lnSpc>
              <a:buFont typeface="Arial" panose="020B0604020202020204" pitchFamily="34" charset="0"/>
              <a:buChar char="•"/>
            </a:pPr>
            <a:endParaRPr lang="zh-CN" altLang="en-US" sz="2800" dirty="0">
              <a:latin typeface="Arial" panose="020B0604020202020204" pitchFamily="34" charset="0"/>
              <a:cs typeface="Arial" panose="020B0604020202020204" pitchFamily="34" charset="0"/>
            </a:endParaRPr>
          </a:p>
        </p:txBody>
      </p:sp>
      <p:sp>
        <p:nvSpPr>
          <p:cNvPr id="4" name="矩形 3">
            <a:extLst>
              <a:ext uri="{FF2B5EF4-FFF2-40B4-BE49-F238E27FC236}">
                <a16:creationId xmlns:a16="http://schemas.microsoft.com/office/drawing/2014/main" id="{AA44985F-C67B-4815-B626-3DBB3DD0A358}"/>
              </a:ext>
            </a:extLst>
          </p:cNvPr>
          <p:cNvSpPr/>
          <p:nvPr/>
        </p:nvSpPr>
        <p:spPr>
          <a:xfrm>
            <a:off x="6815756" y="1873684"/>
            <a:ext cx="2884772" cy="1420325"/>
          </a:xfrm>
          <a:prstGeom prst="rect">
            <a:avLst/>
          </a:prstGeom>
        </p:spPr>
        <p:txBody>
          <a:bodyPr wrap="square">
            <a:spAutoFit/>
          </a:bodyPr>
          <a:lstStyle/>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More </a:t>
            </a:r>
            <a:r>
              <a:rPr lang="en-US" altLang="zh-CN" sz="2000" b="1" dirty="0">
                <a:solidFill>
                  <a:srgbClr val="FF0000"/>
                </a:solidFill>
                <a:latin typeface="Arial" panose="020B0604020202020204" pitchFamily="34" charset="0"/>
                <a:cs typeface="Arial" panose="020B0604020202020204" pitchFamily="34" charset="0"/>
              </a:rPr>
              <a:t>accurate</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More </a:t>
            </a:r>
            <a:r>
              <a:rPr lang="en-US" altLang="zh-CN" sz="2000" b="1" dirty="0">
                <a:solidFill>
                  <a:srgbClr val="FF0000"/>
                </a:solidFill>
                <a:latin typeface="Arial" panose="020B0604020202020204" pitchFamily="34" charset="0"/>
                <a:cs typeface="Arial" panose="020B0604020202020204" pitchFamily="34" charset="0"/>
              </a:rPr>
              <a:t>efficient</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More </a:t>
            </a:r>
            <a:r>
              <a:rPr lang="en-US" altLang="zh-CN" sz="2000" b="1" dirty="0">
                <a:solidFill>
                  <a:srgbClr val="FF0000"/>
                </a:solidFill>
                <a:latin typeface="Arial" panose="020B0604020202020204" pitchFamily="34" charset="0"/>
                <a:cs typeface="Arial" panose="020B0604020202020204" pitchFamily="34" charset="0"/>
              </a:rPr>
              <a:t>versatile</a:t>
            </a:r>
          </a:p>
        </p:txBody>
      </p:sp>
      <p:sp>
        <p:nvSpPr>
          <p:cNvPr id="3" name="箭头: 右 2">
            <a:extLst>
              <a:ext uri="{FF2B5EF4-FFF2-40B4-BE49-F238E27FC236}">
                <a16:creationId xmlns:a16="http://schemas.microsoft.com/office/drawing/2014/main" id="{15AA5A4C-8F37-4B6E-BD65-27246FB9DCC4}"/>
              </a:ext>
            </a:extLst>
          </p:cNvPr>
          <p:cNvSpPr/>
          <p:nvPr/>
        </p:nvSpPr>
        <p:spPr>
          <a:xfrm>
            <a:off x="5747095" y="2583847"/>
            <a:ext cx="896470" cy="1613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78719920-AA1A-4A9F-92B9-950745C5A658}"/>
              </a:ext>
            </a:extLst>
          </p:cNvPr>
          <p:cNvSpPr/>
          <p:nvPr/>
        </p:nvSpPr>
        <p:spPr>
          <a:xfrm>
            <a:off x="241456" y="3878783"/>
            <a:ext cx="11011277" cy="1604991"/>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Food image dataset, SUEC Food</a:t>
            </a:r>
          </a:p>
          <a:p>
            <a:pPr marL="342900" indent="-342900">
              <a:lnSpc>
                <a:spcPct val="150000"/>
              </a:lnSpc>
              <a:buFont typeface="Arial" panose="020B0604020202020204" pitchFamily="34" charset="0"/>
              <a:buChar char="•"/>
            </a:pPr>
            <a:r>
              <a:rPr lang="en-US" altLang="zh-CN" sz="2000" b="1" dirty="0">
                <a:solidFill>
                  <a:srgbClr val="FF0000"/>
                </a:solidFill>
                <a:latin typeface="Arial" panose="020B0604020202020204" pitchFamily="34" charset="0"/>
                <a:cs typeface="Arial" panose="020B0604020202020204" pitchFamily="34" charset="0"/>
              </a:rPr>
              <a:t>600</a:t>
            </a:r>
            <a:r>
              <a:rPr lang="en-US" altLang="zh-CN" sz="2000" dirty="0">
                <a:latin typeface="Arial" panose="020B0604020202020204" pitchFamily="34" charset="0"/>
                <a:cs typeface="Arial" panose="020B0604020202020204" pitchFamily="34" charset="0"/>
              </a:rPr>
              <a:t> manually segmented images</a:t>
            </a:r>
          </a:p>
          <a:p>
            <a:pPr marL="342900" indent="-342900">
              <a:lnSpc>
                <a:spcPct val="150000"/>
              </a:lnSpc>
              <a:buFont typeface="Arial" panose="020B0604020202020204" pitchFamily="34" charset="0"/>
              <a:buChar char="•"/>
            </a:pPr>
            <a:r>
              <a:rPr lang="en-US" altLang="zh-CN" sz="2000" b="1" dirty="0">
                <a:solidFill>
                  <a:srgbClr val="FF0000"/>
                </a:solidFill>
                <a:latin typeface="Arial" panose="020B0604020202020204" pitchFamily="34" charset="0"/>
                <a:cs typeface="Arial" panose="020B0604020202020204" pitchFamily="34" charset="0"/>
              </a:rPr>
              <a:t>31395</a:t>
            </a:r>
            <a:r>
              <a:rPr lang="en-US" altLang="zh-CN" sz="2000" dirty="0">
                <a:latin typeface="Arial" panose="020B0604020202020204" pitchFamily="34" charset="0"/>
                <a:cs typeface="Arial" panose="020B0604020202020204" pitchFamily="34" charset="0"/>
              </a:rPr>
              <a:t> segmented images by </a:t>
            </a:r>
            <a:r>
              <a:rPr lang="en-US" altLang="zh-CN" sz="2000" dirty="0" err="1">
                <a:latin typeface="Arial" panose="020B0604020202020204" pitchFamily="34" charset="0"/>
                <a:cs typeface="Arial" panose="020B0604020202020204" pitchFamily="34" charset="0"/>
              </a:rPr>
              <a:t>GrabCut</a:t>
            </a:r>
            <a:r>
              <a:rPr lang="en-US" altLang="zh-CN" sz="2000" dirty="0">
                <a:latin typeface="Arial" panose="020B0604020202020204" pitchFamily="34" charset="0"/>
                <a:cs typeface="Arial" panose="020B0604020202020204" pitchFamily="34" charset="0"/>
              </a:rPr>
              <a:t> method</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3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Ⅰ</a:t>
            </a:r>
            <a:r>
              <a:rPr lang="en-US" altLang="zh-CN" dirty="0"/>
              <a:t>. Sensing</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71440" y="909101"/>
            <a:ext cx="5753477" cy="4559646"/>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Image sensing</a:t>
            </a: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Audio Sensing</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While taking the top-down photo, the speaker emits a Maximum Length Sequence audio signal.</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Meanwhile, the microphone begins recording.</a:t>
            </a:r>
            <a:endParaRPr lang="zh-CN" altLang="en-US" sz="2000"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F10C43F5-F156-4E15-9255-996778A88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287" y="1684037"/>
            <a:ext cx="1438761" cy="1312196"/>
          </a:xfrm>
          <a:prstGeom prst="rect">
            <a:avLst/>
          </a:prstGeom>
        </p:spPr>
      </p:pic>
      <p:pic>
        <p:nvPicPr>
          <p:cNvPr id="10" name="图片 9">
            <a:extLst>
              <a:ext uri="{FF2B5EF4-FFF2-40B4-BE49-F238E27FC236}">
                <a16:creationId xmlns:a16="http://schemas.microsoft.com/office/drawing/2014/main" id="{A71EE67F-E270-4465-AE54-13D20290A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245395" y="1620754"/>
            <a:ext cx="1312196" cy="1438762"/>
          </a:xfrm>
          <a:prstGeom prst="rect">
            <a:avLst/>
          </a:prstGeom>
        </p:spPr>
      </p:pic>
      <p:pic>
        <p:nvPicPr>
          <p:cNvPr id="11" name="图片 10">
            <a:extLst>
              <a:ext uri="{FF2B5EF4-FFF2-40B4-BE49-F238E27FC236}">
                <a16:creationId xmlns:a16="http://schemas.microsoft.com/office/drawing/2014/main" id="{05ECE7AE-6B04-4741-A616-ACBA3B8A05C8}"/>
              </a:ext>
            </a:extLst>
          </p:cNvPr>
          <p:cNvPicPr>
            <a:picLocks noChangeAspect="1"/>
          </p:cNvPicPr>
          <p:nvPr/>
        </p:nvPicPr>
        <p:blipFill>
          <a:blip r:embed="rId5"/>
          <a:stretch>
            <a:fillRect/>
          </a:stretch>
        </p:blipFill>
        <p:spPr>
          <a:xfrm>
            <a:off x="7193951" y="3233674"/>
            <a:ext cx="4274706" cy="1847798"/>
          </a:xfrm>
          <a:prstGeom prst="rect">
            <a:avLst/>
          </a:prstGeom>
        </p:spPr>
      </p:pic>
      <p:pic>
        <p:nvPicPr>
          <p:cNvPr id="12" name="图片 11">
            <a:extLst>
              <a:ext uri="{FF2B5EF4-FFF2-40B4-BE49-F238E27FC236}">
                <a16:creationId xmlns:a16="http://schemas.microsoft.com/office/drawing/2014/main" id="{4F44FA09-69C3-4182-BDD4-19C696277EE7}"/>
              </a:ext>
            </a:extLst>
          </p:cNvPr>
          <p:cNvPicPr>
            <a:picLocks noChangeAspect="1"/>
          </p:cNvPicPr>
          <p:nvPr/>
        </p:nvPicPr>
        <p:blipFill>
          <a:blip r:embed="rId6"/>
          <a:stretch>
            <a:fillRect/>
          </a:stretch>
        </p:blipFill>
        <p:spPr>
          <a:xfrm>
            <a:off x="8737048" y="5207013"/>
            <a:ext cx="1188511" cy="261734"/>
          </a:xfrm>
          <a:prstGeom prst="rect">
            <a:avLst/>
          </a:prstGeom>
        </p:spPr>
      </p:pic>
      <p:sp>
        <p:nvSpPr>
          <p:cNvPr id="9" name="文本框 8">
            <a:extLst>
              <a:ext uri="{FF2B5EF4-FFF2-40B4-BE49-F238E27FC236}">
                <a16:creationId xmlns:a16="http://schemas.microsoft.com/office/drawing/2014/main" id="{A3283CF3-BC09-4131-9C45-749A581D97B1}"/>
              </a:ext>
            </a:extLst>
          </p:cNvPr>
          <p:cNvSpPr txBox="1"/>
          <p:nvPr/>
        </p:nvSpPr>
        <p:spPr>
          <a:xfrm>
            <a:off x="497541" y="2271582"/>
            <a:ext cx="2223814"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1. A top-down photo</a:t>
            </a:r>
            <a:endParaRPr lang="zh-CN" altLang="en-US"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49F2F3EA-2BFE-4281-873B-818E5912BE28}"/>
              </a:ext>
            </a:extLst>
          </p:cNvPr>
          <p:cNvSpPr txBox="1"/>
          <p:nvPr/>
        </p:nvSpPr>
        <p:spPr>
          <a:xfrm>
            <a:off x="5447551" y="2271582"/>
            <a:ext cx="1698029"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2. A side photo</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76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II</a:t>
            </a:r>
            <a:r>
              <a:rPr lang="en-US" altLang="zh-CN" dirty="0"/>
              <a:t>. Audio Signal Processing</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71440" y="946055"/>
            <a:ext cx="6560301" cy="2528321"/>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Vertical distance measurement</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Calculate the cross-correlation of the original MLS signal and the recorded signal.</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Calculate the distance from the phone to the desktop H by the Pythagorean theorem.</a:t>
            </a:r>
          </a:p>
        </p:txBody>
      </p:sp>
      <p:pic>
        <p:nvPicPr>
          <p:cNvPr id="3" name="图片 2">
            <a:extLst>
              <a:ext uri="{FF2B5EF4-FFF2-40B4-BE49-F238E27FC236}">
                <a16:creationId xmlns:a16="http://schemas.microsoft.com/office/drawing/2014/main" id="{7FF29499-FBD6-4A06-9026-0DDBFF79ADFC}"/>
              </a:ext>
            </a:extLst>
          </p:cNvPr>
          <p:cNvPicPr>
            <a:picLocks noChangeAspect="1"/>
          </p:cNvPicPr>
          <p:nvPr/>
        </p:nvPicPr>
        <p:blipFill>
          <a:blip r:embed="rId3"/>
          <a:stretch>
            <a:fillRect/>
          </a:stretch>
        </p:blipFill>
        <p:spPr>
          <a:xfrm>
            <a:off x="7509260" y="1065833"/>
            <a:ext cx="4073140" cy="1730692"/>
          </a:xfrm>
          <a:prstGeom prst="rect">
            <a:avLst/>
          </a:prstGeom>
        </p:spPr>
      </p:pic>
      <p:pic>
        <p:nvPicPr>
          <p:cNvPr id="4" name="图片 3">
            <a:extLst>
              <a:ext uri="{FF2B5EF4-FFF2-40B4-BE49-F238E27FC236}">
                <a16:creationId xmlns:a16="http://schemas.microsoft.com/office/drawing/2014/main" id="{0C89F4E3-4AD0-4A9D-847A-B2273F611714}"/>
              </a:ext>
            </a:extLst>
          </p:cNvPr>
          <p:cNvPicPr>
            <a:picLocks noChangeAspect="1"/>
          </p:cNvPicPr>
          <p:nvPr/>
        </p:nvPicPr>
        <p:blipFill>
          <a:blip r:embed="rId4"/>
          <a:stretch>
            <a:fillRect/>
          </a:stretch>
        </p:blipFill>
        <p:spPr>
          <a:xfrm>
            <a:off x="6902824" y="3256765"/>
            <a:ext cx="5054892" cy="2285134"/>
          </a:xfrm>
          <a:prstGeom prst="rect">
            <a:avLst/>
          </a:prstGeom>
        </p:spPr>
      </p:pic>
      <p:sp>
        <p:nvSpPr>
          <p:cNvPr id="5" name="文本框 4">
            <a:extLst>
              <a:ext uri="{FF2B5EF4-FFF2-40B4-BE49-F238E27FC236}">
                <a16:creationId xmlns:a16="http://schemas.microsoft.com/office/drawing/2014/main" id="{222EFA9E-2C6A-4713-B445-4382AFA64360}"/>
              </a:ext>
            </a:extLst>
          </p:cNvPr>
          <p:cNvSpPr txBox="1"/>
          <p:nvPr/>
        </p:nvSpPr>
        <p:spPr>
          <a:xfrm>
            <a:off x="8606967" y="3031233"/>
            <a:ext cx="1646605" cy="369332"/>
          </a:xfrm>
          <a:prstGeom prst="rect">
            <a:avLst/>
          </a:prstGeom>
          <a:noFill/>
        </p:spPr>
        <p:txBody>
          <a:bodyPr wrap="none" rtlCol="0">
            <a:spAutoFit/>
          </a:bodyPr>
          <a:lstStyle/>
          <a:p>
            <a:r>
              <a:rPr lang="en-US" altLang="zh-CN" dirty="0">
                <a:solidFill>
                  <a:srgbClr val="FF0000"/>
                </a:solidFill>
                <a:latin typeface="Arial" panose="020B0604020202020204" pitchFamily="34" charset="0"/>
                <a:cs typeface="Arial" panose="020B0604020202020204" pitchFamily="34" charset="0"/>
              </a:rPr>
              <a:t>Original signal</a:t>
            </a:r>
            <a:endParaRPr lang="zh-CN" altLang="en-US" dirty="0">
              <a:solidFill>
                <a:srgbClr val="FF0000"/>
              </a:solidFill>
              <a:latin typeface="Arial" panose="020B0604020202020204" pitchFamily="34" charset="0"/>
              <a:cs typeface="Arial" panose="020B0604020202020204" pitchFamily="34" charset="0"/>
            </a:endParaRPr>
          </a:p>
        </p:txBody>
      </p:sp>
      <p:sp>
        <p:nvSpPr>
          <p:cNvPr id="6" name="箭头: 右 5">
            <a:extLst>
              <a:ext uri="{FF2B5EF4-FFF2-40B4-BE49-F238E27FC236}">
                <a16:creationId xmlns:a16="http://schemas.microsoft.com/office/drawing/2014/main" id="{D4010724-8D41-45D5-89FA-578D9C6E80CB}"/>
              </a:ext>
            </a:extLst>
          </p:cNvPr>
          <p:cNvSpPr/>
          <p:nvPr/>
        </p:nvSpPr>
        <p:spPr>
          <a:xfrm rot="20470756">
            <a:off x="8302602" y="3307067"/>
            <a:ext cx="326263" cy="869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70F06DF7-BF42-4F8D-B065-B84BFD06906D}"/>
              </a:ext>
            </a:extLst>
          </p:cNvPr>
          <p:cNvSpPr txBox="1"/>
          <p:nvPr/>
        </p:nvSpPr>
        <p:spPr>
          <a:xfrm>
            <a:off x="8786262" y="3497190"/>
            <a:ext cx="2274982" cy="369332"/>
          </a:xfrm>
          <a:prstGeom prst="rect">
            <a:avLst/>
          </a:prstGeom>
          <a:noFill/>
        </p:spPr>
        <p:txBody>
          <a:bodyPr wrap="none" rtlCol="0">
            <a:spAutoFit/>
          </a:bodyPr>
          <a:lstStyle/>
          <a:p>
            <a:r>
              <a:rPr lang="en-US" altLang="zh-CN" dirty="0">
                <a:solidFill>
                  <a:srgbClr val="FF0000"/>
                </a:solidFill>
                <a:latin typeface="Arial" panose="020B0604020202020204" pitchFamily="34" charset="0"/>
                <a:cs typeface="Arial" panose="020B0604020202020204" pitchFamily="34" charset="0"/>
              </a:rPr>
              <a:t>Obstacles reflection </a:t>
            </a:r>
            <a:endParaRPr lang="zh-CN" altLang="en-US" dirty="0">
              <a:solidFill>
                <a:srgbClr val="FF0000"/>
              </a:solidFill>
              <a:latin typeface="Arial" panose="020B0604020202020204" pitchFamily="34" charset="0"/>
              <a:cs typeface="Arial" panose="020B0604020202020204" pitchFamily="34" charset="0"/>
            </a:endParaRPr>
          </a:p>
        </p:txBody>
      </p:sp>
      <p:sp>
        <p:nvSpPr>
          <p:cNvPr id="13" name="箭头: 右 12">
            <a:extLst>
              <a:ext uri="{FF2B5EF4-FFF2-40B4-BE49-F238E27FC236}">
                <a16:creationId xmlns:a16="http://schemas.microsoft.com/office/drawing/2014/main" id="{97AB5422-F78E-4315-94A6-87D44BFBDCA2}"/>
              </a:ext>
            </a:extLst>
          </p:cNvPr>
          <p:cNvSpPr/>
          <p:nvPr/>
        </p:nvSpPr>
        <p:spPr>
          <a:xfrm rot="19858073">
            <a:off x="8378719" y="3766636"/>
            <a:ext cx="326263" cy="869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9B45A39B-55FB-401E-92CC-CE0C47DE45A4}"/>
              </a:ext>
            </a:extLst>
          </p:cNvPr>
          <p:cNvSpPr/>
          <p:nvPr/>
        </p:nvSpPr>
        <p:spPr>
          <a:xfrm rot="18276084">
            <a:off x="8542450" y="4017622"/>
            <a:ext cx="326263" cy="869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F797B99-E387-416A-B53B-E6EB0669C203}"/>
              </a:ext>
            </a:extLst>
          </p:cNvPr>
          <p:cNvSpPr txBox="1"/>
          <p:nvPr/>
        </p:nvSpPr>
        <p:spPr>
          <a:xfrm>
            <a:off x="9862271" y="3945992"/>
            <a:ext cx="2095445" cy="369332"/>
          </a:xfrm>
          <a:prstGeom prst="rect">
            <a:avLst/>
          </a:prstGeom>
          <a:noFill/>
        </p:spPr>
        <p:txBody>
          <a:bodyPr wrap="none" rtlCol="0">
            <a:spAutoFit/>
          </a:bodyPr>
          <a:lstStyle/>
          <a:p>
            <a:r>
              <a:rPr lang="en-US" altLang="zh-CN" dirty="0">
                <a:solidFill>
                  <a:srgbClr val="FF0000"/>
                </a:solidFill>
                <a:latin typeface="Arial" panose="020B0604020202020204" pitchFamily="34" charset="0"/>
                <a:cs typeface="Arial" panose="020B0604020202020204" pitchFamily="34" charset="0"/>
              </a:rPr>
              <a:t>Desktop reflection </a:t>
            </a:r>
            <a:endParaRPr lang="zh-CN" altLang="en-US" dirty="0">
              <a:solidFill>
                <a:srgbClr val="FF0000"/>
              </a:solidFill>
              <a:latin typeface="Arial" panose="020B0604020202020204" pitchFamily="34" charset="0"/>
              <a:cs typeface="Arial" panose="020B0604020202020204" pitchFamily="34" charset="0"/>
            </a:endParaRPr>
          </a:p>
        </p:txBody>
      </p:sp>
      <p:sp>
        <p:nvSpPr>
          <p:cNvPr id="16" name="箭头: 右 15">
            <a:extLst>
              <a:ext uri="{FF2B5EF4-FFF2-40B4-BE49-F238E27FC236}">
                <a16:creationId xmlns:a16="http://schemas.microsoft.com/office/drawing/2014/main" id="{DF39208E-CA3F-47D7-98F8-866A75F5CA54}"/>
              </a:ext>
            </a:extLst>
          </p:cNvPr>
          <p:cNvSpPr/>
          <p:nvPr/>
        </p:nvSpPr>
        <p:spPr>
          <a:xfrm rot="16035910">
            <a:off x="10798378" y="4320012"/>
            <a:ext cx="223230" cy="922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B3A9D20E-C564-4EA0-9C63-E20074BE6C49}"/>
              </a:ext>
            </a:extLst>
          </p:cNvPr>
          <p:cNvPicPr>
            <a:picLocks noChangeAspect="1"/>
          </p:cNvPicPr>
          <p:nvPr/>
        </p:nvPicPr>
        <p:blipFill>
          <a:blip r:embed="rId5"/>
          <a:stretch>
            <a:fillRect/>
          </a:stretch>
        </p:blipFill>
        <p:spPr>
          <a:xfrm>
            <a:off x="408133" y="3429000"/>
            <a:ext cx="4401972" cy="2194786"/>
          </a:xfrm>
          <a:prstGeom prst="rect">
            <a:avLst/>
          </a:prstGeom>
        </p:spPr>
      </p:pic>
    </p:spTree>
    <p:extLst>
      <p:ext uri="{BB962C8B-B14F-4D97-AF65-F5344CB8AC3E}">
        <p14:creationId xmlns:p14="http://schemas.microsoft.com/office/powerpoint/2010/main" val="30211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2" grpId="0"/>
      <p:bldP spid="13" grpId="0" animBg="1"/>
      <p:bldP spid="14" grpId="0" animBg="1"/>
      <p:bldP spid="11"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2BF1-0BF4-449D-AC23-5AB31F35257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II</a:t>
            </a:r>
            <a:r>
              <a:rPr lang="en-US" altLang="zh-CN" dirty="0"/>
              <a:t>. Image Processing</a:t>
            </a:r>
            <a:endParaRPr lang="zh-CN" altLang="en-US" dirty="0"/>
          </a:p>
        </p:txBody>
      </p:sp>
      <p:sp>
        <p:nvSpPr>
          <p:cNvPr id="8" name="矩形 7">
            <a:extLst>
              <a:ext uri="{FF2B5EF4-FFF2-40B4-BE49-F238E27FC236}">
                <a16:creationId xmlns:a16="http://schemas.microsoft.com/office/drawing/2014/main" id="{E7A0CA29-3E59-4311-845E-6366BC72B88E}"/>
              </a:ext>
            </a:extLst>
          </p:cNvPr>
          <p:cNvSpPr/>
          <p:nvPr/>
        </p:nvSpPr>
        <p:spPr>
          <a:xfrm>
            <a:off x="171440" y="944778"/>
            <a:ext cx="7673600" cy="3734356"/>
          </a:xfrm>
          <a:prstGeom prst="rect">
            <a:avLst/>
          </a:prstGeom>
        </p:spPr>
        <p:txBody>
          <a:bodyPr wrap="square">
            <a:spAutoFit/>
          </a:bodyPr>
          <a:lstStyle/>
          <a:p>
            <a:pPr>
              <a:lnSpc>
                <a:spcPct val="150000"/>
              </a:lnSpc>
            </a:pPr>
            <a:r>
              <a:rPr lang="en-US" altLang="zh-CN" sz="2800" dirty="0">
                <a:latin typeface="Arial" panose="020B0604020202020204" pitchFamily="34" charset="0"/>
                <a:cs typeface="Arial" panose="020B0604020202020204" pitchFamily="34" charset="0"/>
              </a:rPr>
              <a:t>Food items segmentation</a:t>
            </a: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The shape of food items are related to the type of containers.</a:t>
            </a:r>
          </a:p>
          <a:p>
            <a:pPr marL="457200" indent="-457200">
              <a:lnSpc>
                <a:spcPct val="150000"/>
              </a:lnSpc>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Three FCN-based multi-task models</a:t>
            </a:r>
          </a:p>
          <a:p>
            <a:pPr marL="914400" lvl="1" indent="-457200">
              <a:lnSpc>
                <a:spcPct val="150000"/>
              </a:lnSpc>
              <a:buFont typeface="Arial" panose="020B0604020202020204" pitchFamily="34" charset="0"/>
              <a:buChar char="•"/>
            </a:pPr>
            <a:r>
              <a:rPr lang="en-US" altLang="zh-CN" dirty="0">
                <a:latin typeface="Arial" panose="020B0604020202020204" pitchFamily="34" charset="0"/>
                <a:cs typeface="Arial" panose="020B0604020202020204" pitchFamily="34" charset="0"/>
              </a:rPr>
              <a:t>Jointly learn the </a:t>
            </a:r>
            <a:r>
              <a:rPr lang="en-US" altLang="zh-CN" b="1" dirty="0">
                <a:solidFill>
                  <a:srgbClr val="0070C0"/>
                </a:solidFill>
                <a:latin typeface="Arial" panose="020B0604020202020204" pitchFamily="34" charset="0"/>
                <a:cs typeface="Arial" panose="020B0604020202020204" pitchFamily="34" charset="0"/>
              </a:rPr>
              <a:t>food segmentation </a:t>
            </a:r>
            <a:r>
              <a:rPr lang="en-US" altLang="zh-CN" dirty="0">
                <a:latin typeface="Arial" panose="020B0604020202020204" pitchFamily="34" charset="0"/>
                <a:cs typeface="Arial" panose="020B0604020202020204" pitchFamily="34" charset="0"/>
              </a:rPr>
              <a:t>and </a:t>
            </a:r>
            <a:r>
              <a:rPr lang="en-US" altLang="zh-CN" b="1" dirty="0">
                <a:solidFill>
                  <a:srgbClr val="0070C0"/>
                </a:solidFill>
                <a:latin typeface="Arial" panose="020B0604020202020204" pitchFamily="34" charset="0"/>
                <a:cs typeface="Arial" panose="020B0604020202020204" pitchFamily="34" charset="0"/>
              </a:rPr>
              <a:t>container classification </a:t>
            </a:r>
            <a:r>
              <a:rPr lang="en-US" altLang="zh-CN" dirty="0">
                <a:latin typeface="Arial" panose="020B0604020202020204" pitchFamily="34" charset="0"/>
                <a:cs typeface="Arial" panose="020B0604020202020204" pitchFamily="34" charset="0"/>
              </a:rPr>
              <a:t>task.</a:t>
            </a:r>
          </a:p>
          <a:p>
            <a:pPr marL="914400" lvl="1" indent="-457200">
              <a:lnSpc>
                <a:spcPct val="150000"/>
              </a:lnSpc>
              <a:buFont typeface="Arial" panose="020B0604020202020204" pitchFamily="34" charset="0"/>
              <a:buChar char="•"/>
            </a:pPr>
            <a:r>
              <a:rPr lang="en-US" altLang="zh-CN" dirty="0">
                <a:latin typeface="Arial" panose="020B0604020202020204" pitchFamily="34" charset="0"/>
                <a:cs typeface="Arial" panose="020B0604020202020204" pitchFamily="34" charset="0"/>
              </a:rPr>
              <a:t>The degree of coupling between two tasks is different.</a:t>
            </a:r>
          </a:p>
          <a:p>
            <a:pPr marL="914400" lvl="1" indent="-457200">
              <a:lnSpc>
                <a:spcPct val="150000"/>
              </a:lnSpc>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77BD2941-ACF2-4853-A529-A6479DF0734A}"/>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b="210"/>
          <a:stretch/>
        </p:blipFill>
        <p:spPr>
          <a:xfrm>
            <a:off x="7908309" y="990448"/>
            <a:ext cx="2350294" cy="1158456"/>
          </a:xfrm>
          <a:prstGeom prst="rect">
            <a:avLst/>
          </a:prstGeom>
        </p:spPr>
      </p:pic>
      <p:pic>
        <p:nvPicPr>
          <p:cNvPr id="17" name="图片 16">
            <a:extLst>
              <a:ext uri="{FF2B5EF4-FFF2-40B4-BE49-F238E27FC236}">
                <a16:creationId xmlns:a16="http://schemas.microsoft.com/office/drawing/2014/main" id="{C54A746E-C635-4254-BA37-683FD38C031B}"/>
              </a:ext>
            </a:extLst>
          </p:cNvPr>
          <p:cNvPicPr>
            <a:picLocks noChangeAspect="1"/>
          </p:cNvPicPr>
          <p:nvPr/>
        </p:nvPicPr>
        <p:blipFill rotWithShape="1">
          <a:blip r:embed="rId4">
            <a:extLst>
              <a:ext uri="{28A0092B-C50C-407E-A947-70E740481C1C}">
                <a14:useLocalDpi xmlns:a14="http://schemas.microsoft.com/office/drawing/2010/main" val="0"/>
              </a:ext>
            </a:extLst>
          </a:blip>
          <a:srcRect l="50726" t="-1" b="-237"/>
          <a:stretch/>
        </p:blipFill>
        <p:spPr>
          <a:xfrm>
            <a:off x="7915800" y="2612136"/>
            <a:ext cx="2350295" cy="1158457"/>
          </a:xfrm>
          <a:prstGeom prst="rect">
            <a:avLst/>
          </a:prstGeom>
        </p:spPr>
      </p:pic>
      <p:sp>
        <p:nvSpPr>
          <p:cNvPr id="18" name="文本框 17">
            <a:extLst>
              <a:ext uri="{FF2B5EF4-FFF2-40B4-BE49-F238E27FC236}">
                <a16:creationId xmlns:a16="http://schemas.microsoft.com/office/drawing/2014/main" id="{EF1EB3F2-344E-4D0D-9B9A-9C2923A34BFC}"/>
              </a:ext>
            </a:extLst>
          </p:cNvPr>
          <p:cNvSpPr txBox="1"/>
          <p:nvPr/>
        </p:nvSpPr>
        <p:spPr>
          <a:xfrm>
            <a:off x="10301701" y="1200344"/>
            <a:ext cx="1685077"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Food in a bowl</a:t>
            </a:r>
            <a:endParaRPr lang="zh-CN" altLang="en-US"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15C15D8F-6C2A-4D96-8667-9E3E49776380}"/>
              </a:ext>
            </a:extLst>
          </p:cNvPr>
          <p:cNvSpPr txBox="1"/>
          <p:nvPr/>
        </p:nvSpPr>
        <p:spPr>
          <a:xfrm>
            <a:off x="10301701" y="2693738"/>
            <a:ext cx="1710725"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Food in a plate</a:t>
            </a:r>
            <a:endParaRPr lang="zh-CN" altLang="en-US" dirty="0">
              <a:latin typeface="Arial" panose="020B0604020202020204" pitchFamily="34" charset="0"/>
              <a:cs typeface="Arial" panose="020B0604020202020204" pitchFamily="34" charset="0"/>
            </a:endParaRPr>
          </a:p>
        </p:txBody>
      </p:sp>
      <p:pic>
        <p:nvPicPr>
          <p:cNvPr id="20" name="图片 19">
            <a:extLst>
              <a:ext uri="{FF2B5EF4-FFF2-40B4-BE49-F238E27FC236}">
                <a16:creationId xmlns:a16="http://schemas.microsoft.com/office/drawing/2014/main" id="{9AD4A6C4-53B0-4768-B41C-9747C3D23154}"/>
              </a:ext>
            </a:extLst>
          </p:cNvPr>
          <p:cNvPicPr>
            <a:picLocks noChangeAspect="1"/>
          </p:cNvPicPr>
          <p:nvPr/>
        </p:nvPicPr>
        <p:blipFill rotWithShape="1">
          <a:blip r:embed="rId5"/>
          <a:srcRect t="-1" r="68413" b="-2304"/>
          <a:stretch/>
        </p:blipFill>
        <p:spPr>
          <a:xfrm>
            <a:off x="4634561" y="4434898"/>
            <a:ext cx="2258357" cy="2423099"/>
          </a:xfrm>
          <a:prstGeom prst="rect">
            <a:avLst/>
          </a:prstGeom>
        </p:spPr>
      </p:pic>
      <p:pic>
        <p:nvPicPr>
          <p:cNvPr id="9" name="图片 8">
            <a:extLst>
              <a:ext uri="{FF2B5EF4-FFF2-40B4-BE49-F238E27FC236}">
                <a16:creationId xmlns:a16="http://schemas.microsoft.com/office/drawing/2014/main" id="{4EBB196A-1102-4025-A896-A0D41B3B742C}"/>
              </a:ext>
            </a:extLst>
          </p:cNvPr>
          <p:cNvPicPr>
            <a:picLocks noChangeAspect="1"/>
          </p:cNvPicPr>
          <p:nvPr/>
        </p:nvPicPr>
        <p:blipFill rotWithShape="1">
          <a:blip r:embed="rId5"/>
          <a:srcRect l="32587" r="33467"/>
          <a:stretch/>
        </p:blipFill>
        <p:spPr>
          <a:xfrm>
            <a:off x="1095634" y="4434898"/>
            <a:ext cx="2482969" cy="2351257"/>
          </a:xfrm>
          <a:prstGeom prst="rect">
            <a:avLst/>
          </a:prstGeom>
        </p:spPr>
      </p:pic>
      <p:pic>
        <p:nvPicPr>
          <p:cNvPr id="11" name="图片 10">
            <a:extLst>
              <a:ext uri="{FF2B5EF4-FFF2-40B4-BE49-F238E27FC236}">
                <a16:creationId xmlns:a16="http://schemas.microsoft.com/office/drawing/2014/main" id="{534EA1BB-5CF6-4790-9599-C9A04E1B6A63}"/>
              </a:ext>
            </a:extLst>
          </p:cNvPr>
          <p:cNvPicPr>
            <a:picLocks noChangeAspect="1"/>
          </p:cNvPicPr>
          <p:nvPr/>
        </p:nvPicPr>
        <p:blipFill rotWithShape="1">
          <a:blip r:embed="rId5"/>
          <a:srcRect l="67737" b="-1121"/>
          <a:stretch/>
        </p:blipFill>
        <p:spPr>
          <a:xfrm>
            <a:off x="7870862" y="4338375"/>
            <a:ext cx="2450415" cy="2519622"/>
          </a:xfrm>
          <a:prstGeom prst="rect">
            <a:avLst/>
          </a:prstGeom>
        </p:spPr>
      </p:pic>
      <p:sp>
        <p:nvSpPr>
          <p:cNvPr id="12" name="文本框 11">
            <a:extLst>
              <a:ext uri="{FF2B5EF4-FFF2-40B4-BE49-F238E27FC236}">
                <a16:creationId xmlns:a16="http://schemas.microsoft.com/office/drawing/2014/main" id="{4A617EA4-F6AD-4886-AE1B-2F6D9C7DDA7D}"/>
              </a:ext>
            </a:extLst>
          </p:cNvPr>
          <p:cNvSpPr txBox="1"/>
          <p:nvPr/>
        </p:nvSpPr>
        <p:spPr>
          <a:xfrm>
            <a:off x="10320936" y="1779572"/>
            <a:ext cx="1646605" cy="369332"/>
          </a:xfrm>
          <a:prstGeom prst="rect">
            <a:avLst/>
          </a:prstGeom>
          <a:noFill/>
        </p:spPr>
        <p:txBody>
          <a:bodyPr wrap="none" rtlCol="0">
            <a:spAutoFit/>
          </a:bodyPr>
          <a:lstStyle/>
          <a:p>
            <a:r>
              <a:rPr lang="en-US" altLang="zh-CN" b="1" dirty="0">
                <a:solidFill>
                  <a:srgbClr val="FF0000"/>
                </a:solidFill>
                <a:latin typeface="Arial" panose="020B0604020202020204" pitchFamily="34" charset="0"/>
                <a:cs typeface="Arial" panose="020B0604020202020204" pitchFamily="34" charset="0"/>
              </a:rPr>
              <a:t>Regular edge</a:t>
            </a:r>
            <a:endParaRPr lang="zh-CN" altLang="en-US" b="1" dirty="0">
              <a:solidFill>
                <a:srgbClr val="FF0000"/>
              </a:solidFill>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7D1A2B1F-8908-4AF1-B821-7D5D5C7A1C8A}"/>
              </a:ext>
            </a:extLst>
          </p:cNvPr>
          <p:cNvSpPr txBox="1"/>
          <p:nvPr/>
        </p:nvSpPr>
        <p:spPr>
          <a:xfrm>
            <a:off x="10329364" y="3272966"/>
            <a:ext cx="1723549" cy="369332"/>
          </a:xfrm>
          <a:prstGeom prst="rect">
            <a:avLst/>
          </a:prstGeom>
          <a:noFill/>
        </p:spPr>
        <p:txBody>
          <a:bodyPr wrap="none" rtlCol="0">
            <a:spAutoFit/>
          </a:bodyPr>
          <a:lstStyle/>
          <a:p>
            <a:r>
              <a:rPr lang="en-US" altLang="zh-CN" b="1" dirty="0">
                <a:solidFill>
                  <a:srgbClr val="FF0000"/>
                </a:solidFill>
                <a:latin typeface="Arial" panose="020B0604020202020204" pitchFamily="34" charset="0"/>
                <a:cs typeface="Arial" panose="020B0604020202020204" pitchFamily="34" charset="0"/>
              </a:rPr>
              <a:t>Irregular edge</a:t>
            </a:r>
            <a:endParaRPr lang="zh-CN" altLang="en-US" b="1" dirty="0">
              <a:solidFill>
                <a:srgbClr val="FF0000"/>
              </a:solidFill>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DD84B108-B3A1-416C-99F6-FD5AA42DCA33}"/>
              </a:ext>
            </a:extLst>
          </p:cNvPr>
          <p:cNvSpPr txBox="1"/>
          <p:nvPr/>
        </p:nvSpPr>
        <p:spPr>
          <a:xfrm>
            <a:off x="3578603" y="5141168"/>
            <a:ext cx="1048685"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Decouple</a:t>
            </a:r>
            <a:endParaRPr lang="zh-CN" altLang="en-US" sz="1600" dirty="0">
              <a:latin typeface="Arial" panose="020B0604020202020204" pitchFamily="34" charset="0"/>
              <a:cs typeface="Arial" panose="020B0604020202020204" pitchFamily="34" charset="0"/>
            </a:endParaRPr>
          </a:p>
        </p:txBody>
      </p:sp>
      <p:cxnSp>
        <p:nvCxnSpPr>
          <p:cNvPr id="22" name="直接箭头连接符 21">
            <a:extLst>
              <a:ext uri="{FF2B5EF4-FFF2-40B4-BE49-F238E27FC236}">
                <a16:creationId xmlns:a16="http://schemas.microsoft.com/office/drawing/2014/main" id="{EBB0B159-7676-4A76-BD2C-7E1769AC5A85}"/>
              </a:ext>
            </a:extLst>
          </p:cNvPr>
          <p:cNvCxnSpPr>
            <a:cxnSpLocks/>
          </p:cNvCxnSpPr>
          <p:nvPr/>
        </p:nvCxnSpPr>
        <p:spPr>
          <a:xfrm>
            <a:off x="3681208" y="5608884"/>
            <a:ext cx="829832"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4B257E19-03E2-48BD-8237-704CD2F44478}"/>
              </a:ext>
            </a:extLst>
          </p:cNvPr>
          <p:cNvSpPr txBox="1"/>
          <p:nvPr/>
        </p:nvSpPr>
        <p:spPr>
          <a:xfrm>
            <a:off x="6856696" y="5131572"/>
            <a:ext cx="1048685"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Decouple</a:t>
            </a:r>
            <a:endParaRPr lang="zh-CN" altLang="en-US" sz="1600" dirty="0">
              <a:latin typeface="Arial" panose="020B0604020202020204" pitchFamily="34" charset="0"/>
              <a:cs typeface="Arial" panose="020B0604020202020204" pitchFamily="34" charset="0"/>
            </a:endParaRPr>
          </a:p>
        </p:txBody>
      </p:sp>
      <p:cxnSp>
        <p:nvCxnSpPr>
          <p:cNvPr id="24" name="直接箭头连接符 23">
            <a:extLst>
              <a:ext uri="{FF2B5EF4-FFF2-40B4-BE49-F238E27FC236}">
                <a16:creationId xmlns:a16="http://schemas.microsoft.com/office/drawing/2014/main" id="{0A98E40B-A4D6-4E14-ABFD-6C68D7BC05C4}"/>
              </a:ext>
            </a:extLst>
          </p:cNvPr>
          <p:cNvCxnSpPr>
            <a:cxnSpLocks/>
          </p:cNvCxnSpPr>
          <p:nvPr/>
        </p:nvCxnSpPr>
        <p:spPr>
          <a:xfrm>
            <a:off x="6959301" y="5599288"/>
            <a:ext cx="829832"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00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2" grpId="0"/>
      <p:bldP spid="13" grpId="0"/>
      <p:bldP spid="21"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2.0,&quot;FooterHeight&quot;:0.0,&quot;SideMargin&quot;:0.0,&quot;TopMargin&quot;:0.0,&quot;BottomMargin&quot;:0.0,&quot;IntervalMargin&quot;:0.0,&quot;SettingType&quot;:&quot;System&quot;}"/>
</p:tagLst>
</file>

<file path=ppt/theme/theme1.xml><?xml version="1.0" encoding="utf-8"?>
<a:theme xmlns:a="http://schemas.openxmlformats.org/drawingml/2006/main" name="Bambo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mboo">
      <a:majorFont>
        <a:latin typeface="Times New Roman"/>
        <a:ea typeface="黑体"/>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1018</TotalTime>
  <Words>2114</Words>
  <Application>Microsoft Office PowerPoint</Application>
  <PresentationFormat>宽屏</PresentationFormat>
  <Paragraphs>182</Paragraphs>
  <Slides>15</Slides>
  <Notes>13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0</vt:i4>
      </vt:variant>
      <vt:variant>
        <vt:lpstr>幻灯片标题</vt:lpstr>
      </vt:variant>
      <vt:variant>
        <vt:i4>15</vt:i4>
      </vt:variant>
    </vt:vector>
  </HeadingPairs>
  <TitlesOfParts>
    <vt:vector size="22" baseType="lpstr">
      <vt:lpstr>等线</vt:lpstr>
      <vt:lpstr>微软雅黑</vt:lpstr>
      <vt:lpstr>Arial</vt:lpstr>
      <vt:lpstr>Calibri</vt:lpstr>
      <vt:lpstr>Times New Roman</vt:lpstr>
      <vt:lpstr>Wingdings</vt:lpstr>
      <vt:lpstr>Bamboo</vt:lpstr>
      <vt:lpstr>MUSEFood: Multi-sensor-based Food Volume Estimation on Smartphones</vt:lpstr>
      <vt:lpstr>Diet Recording: An Urgent Need</vt:lpstr>
      <vt:lpstr>How To Record Your Diet</vt:lpstr>
      <vt:lpstr>Volume Estimation Is Challenging</vt:lpstr>
      <vt:lpstr>Challenges of Volume Estimation</vt:lpstr>
      <vt:lpstr>Our Solution</vt:lpstr>
      <vt:lpstr>Ⅰ. Sensing</vt:lpstr>
      <vt:lpstr>II. Audio Signal Processing</vt:lpstr>
      <vt:lpstr>II. Image Processing</vt:lpstr>
      <vt:lpstr>III. Data Aggregation</vt:lpstr>
      <vt:lpstr>III. Data Aggregation</vt:lpstr>
      <vt:lpstr>Evaluation</vt:lpstr>
      <vt:lpstr>Evaluation</vt:lpstr>
      <vt:lpstr>Future Wok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MUSEFood: Multi-sensor-based Food Volume Estimation on Smartphones</dc:title>
  <dc:creator>J.Y. Gao</dc:creator>
  <cp:lastModifiedBy>J.Y. Gao</cp:lastModifiedBy>
  <cp:revision>262</cp:revision>
  <dcterms:created xsi:type="dcterms:W3CDTF">2019-08-10T11:23:36Z</dcterms:created>
  <dcterms:modified xsi:type="dcterms:W3CDTF">2019-11-11T08:05:18Z</dcterms:modified>
</cp:coreProperties>
</file>